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notesSlides/notesSlide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8.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9.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0.xml" ContentType="application/vnd.openxmlformats-officedocument.drawingml.chartshapes+xml"/>
  <Override PartName="/ppt/notesSlides/notesSlide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11.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12.xml" ContentType="application/vnd.openxmlformats-officedocument.drawingml.chartshapes+xml"/>
  <Override PartName="/ppt/notesSlides/notesSlide10.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3.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46"/>
  </p:notesMasterIdLst>
  <p:sldIdLst>
    <p:sldId id="307" r:id="rId2"/>
    <p:sldId id="260" r:id="rId3"/>
    <p:sldId id="262" r:id="rId4"/>
    <p:sldId id="264" r:id="rId5"/>
    <p:sldId id="266" r:id="rId6"/>
    <p:sldId id="267" r:id="rId7"/>
    <p:sldId id="259" r:id="rId8"/>
    <p:sldId id="273" r:id="rId9"/>
    <p:sldId id="271" r:id="rId10"/>
    <p:sldId id="261" r:id="rId11"/>
    <p:sldId id="275" r:id="rId12"/>
    <p:sldId id="277" r:id="rId13"/>
    <p:sldId id="263" r:id="rId14"/>
    <p:sldId id="278" r:id="rId15"/>
    <p:sldId id="279" r:id="rId16"/>
    <p:sldId id="280" r:id="rId17"/>
    <p:sldId id="281" r:id="rId18"/>
    <p:sldId id="282" r:id="rId19"/>
    <p:sldId id="283" r:id="rId20"/>
    <p:sldId id="284" r:id="rId21"/>
    <p:sldId id="285" r:id="rId22"/>
    <p:sldId id="286" r:id="rId23"/>
    <p:sldId id="265" r:id="rId24"/>
    <p:sldId id="287" r:id="rId25"/>
    <p:sldId id="290" r:id="rId26"/>
    <p:sldId id="291" r:id="rId27"/>
    <p:sldId id="288" r:id="rId28"/>
    <p:sldId id="289" r:id="rId29"/>
    <p:sldId id="292" r:id="rId30"/>
    <p:sldId id="293" r:id="rId31"/>
    <p:sldId id="294" r:id="rId32"/>
    <p:sldId id="297" r:id="rId33"/>
    <p:sldId id="298" r:id="rId34"/>
    <p:sldId id="295" r:id="rId35"/>
    <p:sldId id="296" r:id="rId36"/>
    <p:sldId id="299" r:id="rId37"/>
    <p:sldId id="300" r:id="rId38"/>
    <p:sldId id="301" r:id="rId39"/>
    <p:sldId id="302" r:id="rId40"/>
    <p:sldId id="303" r:id="rId41"/>
    <p:sldId id="304" r:id="rId42"/>
    <p:sldId id="305" r:id="rId43"/>
    <p:sldId id="306" r:id="rId44"/>
    <p:sldId id="30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5578" autoAdjust="0"/>
  </p:normalViewPr>
  <p:slideViewPr>
    <p:cSldViewPr snapToGrid="0">
      <p:cViewPr varScale="1">
        <p:scale>
          <a:sx n="72" d="100"/>
          <a:sy n="72" d="100"/>
        </p:scale>
        <p:origin x="7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0.xml"/></Relationships>
</file>

<file path=ppt/charts/_rels/chart11.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11.xml"/></Relationships>
</file>

<file path=ppt/charts/_rels/chart12.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12.xml"/></Relationships>
</file>

<file path=ppt/charts/_rels/chart13.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3.xml"/></Relationships>
</file>

<file path=ppt/charts/_rels/chart14.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4.xml"/></Relationships>
</file>

<file path=ppt/charts/_rels/chart2.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3" Type="http://schemas.openxmlformats.org/officeDocument/2006/relationships/oleObject" Target="file:///\\coast.cccd.adx\files\DOC-NAS\DOCFT\EdSvcs\Users\CBishop18\OCBC%20Data%20Request\CERF%20Grant%202023\_Survey%20Analysis\_FINAL%20ANALYSIS%2010.14.23\_COMMA%20DELIMINATED_Comprehensive%20CERF%20and%20CBO%20Surveys_10.14.23.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600" b="1" i="0" u="none" strike="noStrike" kern="1200" baseline="0" dirty="0">
                <a:solidFill>
                  <a:schemeClr val="bg1"/>
                </a:solidFill>
              </a:rPr>
              <a:t>Organization Participation Percent Distribution</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stacked"/>
        <c:varyColors val="0"/>
        <c:ser>
          <c:idx val="1"/>
          <c:order val="1"/>
          <c:tx>
            <c:strRef>
              <c:f>'Demographics Overall'!$AQ$2</c:f>
              <c:strCache>
                <c:ptCount val="1"/>
                <c:pt idx="0">
                  <c:v>Percentage Distribution</c:v>
                </c:pt>
              </c:strCache>
            </c:strRef>
          </c:tx>
          <c:spPr>
            <a:solidFill>
              <a:schemeClr val="accent1"/>
            </a:solidFill>
            <a:ln>
              <a:noFill/>
            </a:ln>
            <a:effectLst>
              <a:outerShdw blurRad="57150" dist="19050" dir="5400000" algn="ctr" rotWithShape="0">
                <a:srgbClr val="000000">
                  <a:alpha val="63000"/>
                </a:srgbClr>
              </a:outerShdw>
            </a:effectLst>
          </c:spPr>
          <c:invertIfNegative val="0"/>
          <c:dLbls>
            <c:dLbl>
              <c:idx val="0"/>
              <c:layout>
                <c:manualLayout>
                  <c:x val="2.6149187998898957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247-4406-A860-FAF3A7A953DD}"/>
                </c:ext>
              </c:extLst>
            </c:dLbl>
            <c:dLbl>
              <c:idx val="7"/>
              <c:layout>
                <c:manualLayout>
                  <c:x val="-4.1356331594210437E-3"/>
                  <c:y val="4.86178481879584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247-4406-A860-FAF3A7A953DD}"/>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'Demographics Overall'!$AO$3:$AO$31</c:f>
              <c:strCache>
                <c:ptCount val="29"/>
                <c:pt idx="0">
                  <c:v>OC Labor</c:v>
                </c:pt>
                <c:pt idx="1">
                  <c:v>Sustain SoCal</c:v>
                </c:pt>
                <c:pt idx="2">
                  <c:v>Community OE</c:v>
                </c:pt>
                <c:pt idx="3">
                  <c:v>TKC</c:v>
                </c:pt>
                <c:pt idx="4">
                  <c:v>Cooperacion Santa Ana</c:v>
                </c:pt>
                <c:pt idx="5">
                  <c:v>Climate Action Campagin</c:v>
                </c:pt>
                <c:pt idx="6">
                  <c:v>HOPE</c:v>
                </c:pt>
                <c:pt idx="7">
                  <c:v>CLAOC</c:v>
                </c:pt>
                <c:pt idx="8">
                  <c:v>CBO</c:v>
                </c:pt>
                <c:pt idx="9">
                  <c:v>CAP</c:v>
                </c:pt>
                <c:pt idx="10">
                  <c:v>CREER</c:v>
                </c:pt>
                <c:pt idx="11">
                  <c:v>Korean American O E</c:v>
                </c:pt>
                <c:pt idx="12">
                  <c:v>THRIVE</c:v>
                </c:pt>
                <c:pt idx="13">
                  <c:v>Goodwill</c:v>
                </c:pt>
                <c:pt idx="14">
                  <c:v>Vital Access</c:v>
                </c:pt>
                <c:pt idx="15">
                  <c:v>OCCORD</c:v>
                </c:pt>
                <c:pt idx="16">
                  <c:v>Filipino American COC</c:v>
                </c:pt>
                <c:pt idx="17">
                  <c:v>Abrazar</c:v>
                </c:pt>
                <c:pt idx="18">
                  <c:v>OC Coastkeepers</c:v>
                </c:pt>
                <c:pt idx="19">
                  <c:v>Ahri Center</c:v>
                </c:pt>
                <c:pt idx="20">
                  <c:v>California Forward</c:v>
                </c:pt>
                <c:pt idx="21">
                  <c:v>OMID</c:v>
                </c:pt>
                <c:pt idx="22">
                  <c:v>Latino Health Access</c:v>
                </c:pt>
                <c:pt idx="23">
                  <c:v>Iranian American COC</c:v>
                </c:pt>
                <c:pt idx="24">
                  <c:v>Dehli Center</c:v>
                </c:pt>
                <c:pt idx="25">
                  <c:v>Banning Ranch Conservancy</c:v>
                </c:pt>
                <c:pt idx="26">
                  <c:v>BPSOS</c:v>
                </c:pt>
                <c:pt idx="27">
                  <c:v>OC Hispanic COC</c:v>
                </c:pt>
                <c:pt idx="28">
                  <c:v>VietRise</c:v>
                </c:pt>
              </c:strCache>
            </c:strRef>
          </c:cat>
          <c:val>
            <c:numRef>
              <c:f>'Demographics Overall'!$AQ$3:$AQ$31</c:f>
              <c:numCache>
                <c:formatCode>0.00%</c:formatCode>
                <c:ptCount val="29"/>
                <c:pt idx="0">
                  <c:v>1.8910741301059002E-4</c:v>
                </c:pt>
                <c:pt idx="1">
                  <c:v>2.6475037821482601E-3</c:v>
                </c:pt>
                <c:pt idx="2">
                  <c:v>5.10590015128593E-3</c:v>
                </c:pt>
                <c:pt idx="3">
                  <c:v>5.10590015128593E-3</c:v>
                </c:pt>
                <c:pt idx="4">
                  <c:v>7.1860816944024205E-3</c:v>
                </c:pt>
                <c:pt idx="5">
                  <c:v>7.7534039334341909E-3</c:v>
                </c:pt>
                <c:pt idx="6">
                  <c:v>1.040090771558245E-2</c:v>
                </c:pt>
                <c:pt idx="7">
                  <c:v>1.077912254160363E-2</c:v>
                </c:pt>
                <c:pt idx="8">
                  <c:v>1.2291981845688351E-2</c:v>
                </c:pt>
                <c:pt idx="9">
                  <c:v>1.2859304084720122E-2</c:v>
                </c:pt>
                <c:pt idx="10">
                  <c:v>1.342662632375189E-2</c:v>
                </c:pt>
                <c:pt idx="11">
                  <c:v>1.6263237518910741E-2</c:v>
                </c:pt>
                <c:pt idx="12">
                  <c:v>1.8532526475037822E-2</c:v>
                </c:pt>
                <c:pt idx="13">
                  <c:v>2.2692889561270801E-2</c:v>
                </c:pt>
                <c:pt idx="14">
                  <c:v>2.4016641452344931E-2</c:v>
                </c:pt>
                <c:pt idx="15">
                  <c:v>2.5529500756429652E-2</c:v>
                </c:pt>
                <c:pt idx="16">
                  <c:v>3.0257186081694403E-2</c:v>
                </c:pt>
                <c:pt idx="17">
                  <c:v>3.2904689863842665E-2</c:v>
                </c:pt>
                <c:pt idx="18">
                  <c:v>3.385022692889561E-2</c:v>
                </c:pt>
                <c:pt idx="19">
                  <c:v>4.0279878971255671E-2</c:v>
                </c:pt>
                <c:pt idx="20">
                  <c:v>4.1792738275340392E-2</c:v>
                </c:pt>
                <c:pt idx="21">
                  <c:v>4.3116490166414521E-2</c:v>
                </c:pt>
                <c:pt idx="22">
                  <c:v>4.7844175491679276E-2</c:v>
                </c:pt>
                <c:pt idx="23">
                  <c:v>5.6164901664145235E-2</c:v>
                </c:pt>
                <c:pt idx="24">
                  <c:v>5.6354009077155827E-2</c:v>
                </c:pt>
                <c:pt idx="25">
                  <c:v>6.0703479576399398E-2</c:v>
                </c:pt>
                <c:pt idx="26">
                  <c:v>0.10835854765506808</c:v>
                </c:pt>
                <c:pt idx="27">
                  <c:v>0.11800302571860817</c:v>
                </c:pt>
                <c:pt idx="28">
                  <c:v>0.13559001512859303</c:v>
                </c:pt>
              </c:numCache>
            </c:numRef>
          </c:val>
          <c:extLst>
            <c:ext xmlns:c16="http://schemas.microsoft.com/office/drawing/2014/chart" uri="{C3380CC4-5D6E-409C-BE32-E72D297353CC}">
              <c16:uniqueId val="{00000002-6247-4406-A860-FAF3A7A953DD}"/>
            </c:ext>
          </c:extLst>
        </c:ser>
        <c:dLbls>
          <c:dLblPos val="ctr"/>
          <c:showLegendKey val="0"/>
          <c:showVal val="1"/>
          <c:showCatName val="0"/>
          <c:showSerName val="0"/>
          <c:showPercent val="0"/>
          <c:showBubbleSize val="0"/>
        </c:dLbls>
        <c:gapWidth val="150"/>
        <c:overlap val="100"/>
        <c:axId val="851319455"/>
        <c:axId val="796290815"/>
        <c:extLst>
          <c:ext xmlns:c15="http://schemas.microsoft.com/office/drawing/2012/chart" uri="{02D57815-91ED-43cb-92C2-25804820EDAC}">
            <c15:filteredBarSeries>
              <c15:ser>
                <c:idx val="0"/>
                <c:order val="0"/>
                <c:tx>
                  <c:strRef>
                    <c:extLst>
                      <c:ext uri="{02D57815-91ED-43cb-92C2-25804820EDAC}">
                        <c15:formulaRef>
                          <c15:sqref>'Demographics Overall'!$AP$2</c15:sqref>
                        </c15:formulaRef>
                      </c:ext>
                    </c:extLst>
                    <c:strCache>
                      <c:ptCount val="1"/>
                      <c:pt idx="0">
                        <c:v>Count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lt1">
                                <a:lumMod val="95000"/>
                                <a:alpha val="54000"/>
                              </a:schemeClr>
                            </a:solidFill>
                          </a:ln>
                          <a:effectLst/>
                        </c:spPr>
                      </c15:leaderLines>
                    </c:ext>
                  </c:extLst>
                </c:dLbls>
                <c:cat>
                  <c:strRef>
                    <c:extLst>
                      <c:ext uri="{02D57815-91ED-43cb-92C2-25804820EDAC}">
                        <c15:formulaRef>
                          <c15:sqref>'Demographics Overall'!$AO$3:$AO$31</c15:sqref>
                        </c15:formulaRef>
                      </c:ext>
                    </c:extLst>
                    <c:strCache>
                      <c:ptCount val="29"/>
                      <c:pt idx="0">
                        <c:v>OC Labor</c:v>
                      </c:pt>
                      <c:pt idx="1">
                        <c:v>Sustain SoCal</c:v>
                      </c:pt>
                      <c:pt idx="2">
                        <c:v>Community OE</c:v>
                      </c:pt>
                      <c:pt idx="3">
                        <c:v>TKC</c:v>
                      </c:pt>
                      <c:pt idx="4">
                        <c:v>Cooperacion Santa Ana</c:v>
                      </c:pt>
                      <c:pt idx="5">
                        <c:v>Climate Action Campagin</c:v>
                      </c:pt>
                      <c:pt idx="6">
                        <c:v>HOPE</c:v>
                      </c:pt>
                      <c:pt idx="7">
                        <c:v>CLAOC</c:v>
                      </c:pt>
                      <c:pt idx="8">
                        <c:v>CBO</c:v>
                      </c:pt>
                      <c:pt idx="9">
                        <c:v>CAP</c:v>
                      </c:pt>
                      <c:pt idx="10">
                        <c:v>CREER</c:v>
                      </c:pt>
                      <c:pt idx="11">
                        <c:v>Korean American O E</c:v>
                      </c:pt>
                      <c:pt idx="12">
                        <c:v>THRIVE</c:v>
                      </c:pt>
                      <c:pt idx="13">
                        <c:v>Goodwill</c:v>
                      </c:pt>
                      <c:pt idx="14">
                        <c:v>Vital Access</c:v>
                      </c:pt>
                      <c:pt idx="15">
                        <c:v>OCCORD</c:v>
                      </c:pt>
                      <c:pt idx="16">
                        <c:v>Filipino American COC</c:v>
                      </c:pt>
                      <c:pt idx="17">
                        <c:v>Abrazar</c:v>
                      </c:pt>
                      <c:pt idx="18">
                        <c:v>OC Coastkeepers</c:v>
                      </c:pt>
                      <c:pt idx="19">
                        <c:v>Ahri Center</c:v>
                      </c:pt>
                      <c:pt idx="20">
                        <c:v>California Forward</c:v>
                      </c:pt>
                      <c:pt idx="21">
                        <c:v>OMID</c:v>
                      </c:pt>
                      <c:pt idx="22">
                        <c:v>Latino Health Access</c:v>
                      </c:pt>
                      <c:pt idx="23">
                        <c:v>Iranian American COC</c:v>
                      </c:pt>
                      <c:pt idx="24">
                        <c:v>Dehli Center</c:v>
                      </c:pt>
                      <c:pt idx="25">
                        <c:v>Banning Ranch Conservancy</c:v>
                      </c:pt>
                      <c:pt idx="26">
                        <c:v>BPSOS</c:v>
                      </c:pt>
                      <c:pt idx="27">
                        <c:v>OC Hispanic COC</c:v>
                      </c:pt>
                      <c:pt idx="28">
                        <c:v>VietRise</c:v>
                      </c:pt>
                    </c:strCache>
                  </c:strRef>
                </c:cat>
                <c:val>
                  <c:numRef>
                    <c:extLst>
                      <c:ext uri="{02D57815-91ED-43cb-92C2-25804820EDAC}">
                        <c15:formulaRef>
                          <c15:sqref>'Demographics Overall'!$AP$3:$AP$31</c15:sqref>
                        </c15:formulaRef>
                      </c:ext>
                    </c:extLst>
                    <c:numCache>
                      <c:formatCode>General</c:formatCode>
                      <c:ptCount val="29"/>
                      <c:pt idx="0">
                        <c:v>1</c:v>
                      </c:pt>
                      <c:pt idx="1">
                        <c:v>14</c:v>
                      </c:pt>
                      <c:pt idx="2">
                        <c:v>27</c:v>
                      </c:pt>
                      <c:pt idx="3">
                        <c:v>27</c:v>
                      </c:pt>
                      <c:pt idx="4">
                        <c:v>38</c:v>
                      </c:pt>
                      <c:pt idx="5">
                        <c:v>41</c:v>
                      </c:pt>
                      <c:pt idx="6">
                        <c:v>55</c:v>
                      </c:pt>
                      <c:pt idx="7">
                        <c:v>57</c:v>
                      </c:pt>
                      <c:pt idx="8">
                        <c:v>65</c:v>
                      </c:pt>
                      <c:pt idx="9">
                        <c:v>68</c:v>
                      </c:pt>
                      <c:pt idx="10">
                        <c:v>71</c:v>
                      </c:pt>
                      <c:pt idx="11">
                        <c:v>86</c:v>
                      </c:pt>
                      <c:pt idx="12">
                        <c:v>98</c:v>
                      </c:pt>
                      <c:pt idx="13">
                        <c:v>120</c:v>
                      </c:pt>
                      <c:pt idx="14">
                        <c:v>127</c:v>
                      </c:pt>
                      <c:pt idx="15">
                        <c:v>135</c:v>
                      </c:pt>
                      <c:pt idx="16">
                        <c:v>160</c:v>
                      </c:pt>
                      <c:pt idx="17">
                        <c:v>174</c:v>
                      </c:pt>
                      <c:pt idx="18">
                        <c:v>179</c:v>
                      </c:pt>
                      <c:pt idx="19">
                        <c:v>213</c:v>
                      </c:pt>
                      <c:pt idx="20">
                        <c:v>221</c:v>
                      </c:pt>
                      <c:pt idx="21">
                        <c:v>228</c:v>
                      </c:pt>
                      <c:pt idx="22">
                        <c:v>253</c:v>
                      </c:pt>
                      <c:pt idx="23">
                        <c:v>297</c:v>
                      </c:pt>
                      <c:pt idx="24">
                        <c:v>298</c:v>
                      </c:pt>
                      <c:pt idx="25">
                        <c:v>321</c:v>
                      </c:pt>
                      <c:pt idx="26">
                        <c:v>573</c:v>
                      </c:pt>
                      <c:pt idx="27">
                        <c:v>624</c:v>
                      </c:pt>
                      <c:pt idx="28">
                        <c:v>717</c:v>
                      </c:pt>
                    </c:numCache>
                  </c:numRef>
                </c:val>
                <c:extLst>
                  <c:ext xmlns:c16="http://schemas.microsoft.com/office/drawing/2014/chart" uri="{C3380CC4-5D6E-409C-BE32-E72D297353CC}">
                    <c16:uniqueId val="{00000003-6247-4406-A860-FAF3A7A953DD}"/>
                  </c:ext>
                </c:extLst>
              </c15:ser>
            </c15:filteredBarSeries>
          </c:ext>
        </c:extLst>
      </c:barChart>
      <c:catAx>
        <c:axId val="851319455"/>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96290815"/>
        <c:crosses val="autoZero"/>
        <c:auto val="1"/>
        <c:lblAlgn val="ctr"/>
        <c:lblOffset val="100"/>
        <c:noMultiLvlLbl val="0"/>
      </c:catAx>
      <c:valAx>
        <c:axId val="796290815"/>
        <c:scaling>
          <c:orientation val="minMax"/>
        </c:scaling>
        <c:delete val="0"/>
        <c:axPos val="b"/>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851319455"/>
        <c:crosses val="autoZero"/>
        <c:crossBetween val="between"/>
      </c:valAx>
      <c:spPr>
        <a:noFill/>
        <a:ln>
          <a:noFill/>
        </a:ln>
        <a:effectLst/>
      </c:spPr>
    </c:plotArea>
    <c:plotVisOnly val="1"/>
    <c:dispBlanksAs val="gap"/>
    <c:showDLblsOverMax val="0"/>
  </c:chart>
  <c:spPr>
    <a:solidFill>
      <a:schemeClr val="bg2">
        <a:lumMod val="50000"/>
      </a:schemeClr>
    </a:solid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a:solidFill>
                  <a:schemeClr val="tx1"/>
                </a:solidFill>
              </a:rPr>
              <a:t>Responses</a:t>
            </a:r>
          </a:p>
        </c:rich>
      </c:tx>
      <c:layout>
        <c:manualLayout>
          <c:xMode val="edge"/>
          <c:yMode val="edge"/>
          <c:x val="0.73618939827676633"/>
          <c:y val="0.15211906425851163"/>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'Q13 Undeliniated'!$AG$1</c:f>
              <c:strCache>
                <c:ptCount val="1"/>
                <c:pt idx="0">
                  <c:v>Count</c:v>
                </c:pt>
              </c:strCache>
            </c:strRef>
          </c:tx>
          <c:dPt>
            <c:idx val="0"/>
            <c:bubble3D val="0"/>
            <c:spPr>
              <a:solidFill>
                <a:schemeClr val="accent1"/>
              </a:solidFill>
              <a:ln w="19050">
                <a:solidFill>
                  <a:schemeClr val="lt1"/>
                </a:solidFill>
              </a:ln>
              <a:effectLst/>
            </c:spPr>
            <c:extLst xmlns:c15="http://schemas.microsoft.com/office/drawing/2012/chart">
              <c:ext xmlns:c16="http://schemas.microsoft.com/office/drawing/2014/chart" uri="{C3380CC4-5D6E-409C-BE32-E72D297353CC}">
                <c16:uniqueId val="{00000001-943B-449E-B5EA-09AA6DA2E430}"/>
              </c:ext>
            </c:extLst>
          </c:dPt>
          <c:dPt>
            <c:idx val="1"/>
            <c:bubble3D val="0"/>
            <c:spPr>
              <a:solidFill>
                <a:schemeClr val="accent2"/>
              </a:solidFill>
              <a:ln w="19050">
                <a:solidFill>
                  <a:schemeClr val="lt1"/>
                </a:solidFill>
              </a:ln>
              <a:effectLst/>
            </c:spPr>
            <c:extLst xmlns:c15="http://schemas.microsoft.com/office/drawing/2012/chart">
              <c:ext xmlns:c16="http://schemas.microsoft.com/office/drawing/2014/chart" uri="{C3380CC4-5D6E-409C-BE32-E72D297353CC}">
                <c16:uniqueId val="{00000003-943B-449E-B5EA-09AA6DA2E430}"/>
              </c:ext>
            </c:extLst>
          </c:dPt>
          <c:dPt>
            <c:idx val="2"/>
            <c:bubble3D val="0"/>
            <c:spPr>
              <a:solidFill>
                <a:schemeClr val="accent3"/>
              </a:solidFill>
              <a:ln w="19050">
                <a:solidFill>
                  <a:schemeClr val="lt1"/>
                </a:solidFill>
              </a:ln>
              <a:effectLst/>
            </c:spPr>
            <c:extLst xmlns:c15="http://schemas.microsoft.com/office/drawing/2012/chart">
              <c:ext xmlns:c16="http://schemas.microsoft.com/office/drawing/2014/chart" uri="{C3380CC4-5D6E-409C-BE32-E72D297353CC}">
                <c16:uniqueId val="{00000005-943B-449E-B5EA-09AA6DA2E430}"/>
              </c:ext>
            </c:extLst>
          </c:dPt>
          <c:dPt>
            <c:idx val="3"/>
            <c:bubble3D val="0"/>
            <c:spPr>
              <a:solidFill>
                <a:schemeClr val="accent4"/>
              </a:solidFill>
              <a:ln w="19050">
                <a:solidFill>
                  <a:schemeClr val="lt1"/>
                </a:solidFill>
              </a:ln>
              <a:effectLst/>
            </c:spPr>
            <c:extLst xmlns:c15="http://schemas.microsoft.com/office/drawing/2012/chart">
              <c:ext xmlns:c16="http://schemas.microsoft.com/office/drawing/2014/chart" uri="{C3380CC4-5D6E-409C-BE32-E72D297353CC}">
                <c16:uniqueId val="{00000007-943B-449E-B5EA-09AA6DA2E430}"/>
              </c:ext>
            </c:extLst>
          </c:dPt>
          <c:dPt>
            <c:idx val="4"/>
            <c:bubble3D val="0"/>
            <c:spPr>
              <a:solidFill>
                <a:schemeClr val="accent5"/>
              </a:solidFill>
              <a:ln w="19050">
                <a:solidFill>
                  <a:schemeClr val="lt1"/>
                </a:solidFill>
              </a:ln>
              <a:effectLst/>
            </c:spPr>
            <c:extLst xmlns:c15="http://schemas.microsoft.com/office/drawing/2012/chart">
              <c:ext xmlns:c16="http://schemas.microsoft.com/office/drawing/2014/chart" uri="{C3380CC4-5D6E-409C-BE32-E72D297353CC}">
                <c16:uniqueId val="{00000009-943B-449E-B5EA-09AA6DA2E430}"/>
              </c:ext>
            </c:extLst>
          </c:dPt>
          <c:dPt>
            <c:idx val="5"/>
            <c:bubble3D val="0"/>
            <c:spPr>
              <a:solidFill>
                <a:schemeClr val="accent6"/>
              </a:solidFill>
              <a:ln w="19050">
                <a:solidFill>
                  <a:schemeClr val="lt1"/>
                </a:solidFill>
              </a:ln>
              <a:effectLst/>
            </c:spPr>
            <c:extLst xmlns:c15="http://schemas.microsoft.com/office/drawing/2012/chart">
              <c:ext xmlns:c16="http://schemas.microsoft.com/office/drawing/2014/chart" uri="{C3380CC4-5D6E-409C-BE32-E72D297353CC}">
                <c16:uniqueId val="{0000000B-943B-449E-B5EA-09AA6DA2E430}"/>
              </c:ext>
            </c:extLst>
          </c:dPt>
          <c:dPt>
            <c:idx val="6"/>
            <c:bubble3D val="0"/>
            <c:spPr>
              <a:solidFill>
                <a:schemeClr val="accent1">
                  <a:lumMod val="60000"/>
                </a:schemeClr>
              </a:solidFill>
              <a:ln w="19050">
                <a:solidFill>
                  <a:schemeClr val="lt1"/>
                </a:solidFill>
              </a:ln>
              <a:effectLst/>
            </c:spPr>
            <c:extLst xmlns:c15="http://schemas.microsoft.com/office/drawing/2012/chart">
              <c:ext xmlns:c16="http://schemas.microsoft.com/office/drawing/2014/chart" uri="{C3380CC4-5D6E-409C-BE32-E72D297353CC}">
                <c16:uniqueId val="{0000000D-943B-449E-B5EA-09AA6DA2E43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943B-449E-B5EA-09AA6DA2E43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943B-449E-B5EA-09AA6DA2E430}"/>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943B-449E-B5EA-09AA6DA2E430}"/>
              </c:ext>
            </c:extLst>
          </c:dPt>
          <c:dLbls>
            <c:dLbl>
              <c:idx val="7"/>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F-943B-449E-B5EA-09AA6DA2E430}"/>
                </c:ext>
              </c:extLst>
            </c:dLbl>
            <c:dLbl>
              <c:idx val="8"/>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11-943B-449E-B5EA-09AA6DA2E430}"/>
                </c:ext>
              </c:extLst>
            </c:dLbl>
            <c:dLbl>
              <c:idx val="9"/>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13-943B-449E-B5EA-09AA6DA2E430}"/>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5="http://schemas.microsoft.com/office/drawing/2012/chart">
              <c:ext xmlns:c15="http://schemas.microsoft.com/office/drawing/2012/chart" uri="{CE6537A1-D6FC-4f65-9D91-7224C49458BB}"/>
            </c:extLst>
          </c:dLbls>
          <c:cat>
            <c:strRef>
              <c:f>'Q13 Undeliniated'!$AF$2:$AF$11</c:f>
              <c:strCache>
                <c:ptCount val="10"/>
                <c:pt idx="0">
                  <c:v>Healthcare</c:v>
                </c:pt>
                <c:pt idx="1">
                  <c:v>Legal</c:v>
                </c:pt>
                <c:pt idx="2">
                  <c:v>Computer and Information Technology</c:v>
                </c:pt>
                <c:pt idx="3">
                  <c:v>Life, Physical and Social Sciences</c:v>
                </c:pt>
                <c:pt idx="4">
                  <c:v>Education</c:v>
                </c:pt>
                <c:pt idx="5">
                  <c:v>Business and Financial Operations</c:v>
                </c:pt>
                <c:pt idx="6">
                  <c:v>Architecture and Engineering</c:v>
                </c:pt>
                <c:pt idx="7">
                  <c:v>Construction</c:v>
                </c:pt>
                <c:pt idx="8">
                  <c:v>Other</c:v>
                </c:pt>
                <c:pt idx="9">
                  <c:v>Arts, Design &amp; Entertainment</c:v>
                </c:pt>
              </c:strCache>
            </c:strRef>
          </c:cat>
          <c:val>
            <c:numRef>
              <c:f>'Q13 Undeliniated'!$AG$2:$AG$11</c:f>
              <c:numCache>
                <c:formatCode>#,##0</c:formatCode>
                <c:ptCount val="10"/>
                <c:pt idx="0">
                  <c:v>2171</c:v>
                </c:pt>
                <c:pt idx="1">
                  <c:v>1000</c:v>
                </c:pt>
                <c:pt idx="2">
                  <c:v>909</c:v>
                </c:pt>
                <c:pt idx="3">
                  <c:v>613</c:v>
                </c:pt>
                <c:pt idx="4">
                  <c:v>478</c:v>
                </c:pt>
                <c:pt idx="5">
                  <c:v>346</c:v>
                </c:pt>
                <c:pt idx="6">
                  <c:v>341</c:v>
                </c:pt>
                <c:pt idx="7">
                  <c:v>53</c:v>
                </c:pt>
                <c:pt idx="8">
                  <c:v>34</c:v>
                </c:pt>
                <c:pt idx="9">
                  <c:v>28</c:v>
                </c:pt>
              </c:numCache>
            </c:numRef>
          </c:val>
          <c:extLst xmlns:c15="http://schemas.microsoft.com/office/drawing/2012/chart">
            <c:ext xmlns:c16="http://schemas.microsoft.com/office/drawing/2014/chart" uri="{C3380CC4-5D6E-409C-BE32-E72D297353CC}">
              <c16:uniqueId val="{00000014-943B-449E-B5EA-09AA6DA2E430}"/>
            </c:ext>
          </c:extLst>
        </c:ser>
        <c:ser>
          <c:idx val="1"/>
          <c:order val="1"/>
          <c:tx>
            <c:strRef>
              <c:f>'Q13 Undeliniated'!$AH$1</c:f>
              <c:strCache>
                <c:ptCount val="1"/>
                <c:pt idx="0">
                  <c:v>Percentage Distribution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6-943B-449E-B5EA-09AA6DA2E43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8-943B-449E-B5EA-09AA6DA2E43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A-943B-449E-B5EA-09AA6DA2E43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C-943B-449E-B5EA-09AA6DA2E43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E-943B-449E-B5EA-09AA6DA2E43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20-943B-449E-B5EA-09AA6DA2E43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22-943B-449E-B5EA-09AA6DA2E43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24-943B-449E-B5EA-09AA6DA2E43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26-943B-449E-B5EA-09AA6DA2E430}"/>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28-943B-449E-B5EA-09AA6DA2E430}"/>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'Q13 Undeliniated'!$AF$2:$AF$11</c:f>
              <c:strCache>
                <c:ptCount val="10"/>
                <c:pt idx="0">
                  <c:v>Healthcare</c:v>
                </c:pt>
                <c:pt idx="1">
                  <c:v>Legal</c:v>
                </c:pt>
                <c:pt idx="2">
                  <c:v>Computer and Information Technology</c:v>
                </c:pt>
                <c:pt idx="3">
                  <c:v>Life, Physical and Social Sciences</c:v>
                </c:pt>
                <c:pt idx="4">
                  <c:v>Education</c:v>
                </c:pt>
                <c:pt idx="5">
                  <c:v>Business and Financial Operations</c:v>
                </c:pt>
                <c:pt idx="6">
                  <c:v>Architecture and Engineering</c:v>
                </c:pt>
                <c:pt idx="7">
                  <c:v>Construction</c:v>
                </c:pt>
                <c:pt idx="8">
                  <c:v>Other</c:v>
                </c:pt>
                <c:pt idx="9">
                  <c:v>Arts, Design &amp; Entertainment</c:v>
                </c:pt>
              </c:strCache>
            </c:strRef>
          </c:cat>
          <c:val>
            <c:numRef>
              <c:f>'Q13 Undeliniated'!$AH$2:$AH$11</c:f>
              <c:numCache>
                <c:formatCode>0.00%</c:formatCode>
                <c:ptCount val="10"/>
                <c:pt idx="0">
                  <c:v>0.36346894357944082</c:v>
                </c:pt>
                <c:pt idx="1">
                  <c:v>0.16742005692281936</c:v>
                </c:pt>
                <c:pt idx="2">
                  <c:v>0.15218483174284278</c:v>
                </c:pt>
                <c:pt idx="3">
                  <c:v>0.10262849489368826</c:v>
                </c:pt>
                <c:pt idx="4">
                  <c:v>8.002678720910765E-2</c:v>
                </c:pt>
                <c:pt idx="5">
                  <c:v>5.7927339695295496E-2</c:v>
                </c:pt>
                <c:pt idx="6">
                  <c:v>5.70902394106814E-2</c:v>
                </c:pt>
                <c:pt idx="7">
                  <c:v>8.8732630169094263E-3</c:v>
                </c:pt>
                <c:pt idx="8">
                  <c:v>5.6922819353758579E-3</c:v>
                </c:pt>
                <c:pt idx="9">
                  <c:v>4.6877615938389419E-3</c:v>
                </c:pt>
              </c:numCache>
            </c:numRef>
          </c:val>
          <c:extLst>
            <c:ext xmlns:c16="http://schemas.microsoft.com/office/drawing/2014/chart" uri="{C3380CC4-5D6E-409C-BE32-E72D297353CC}">
              <c16:uniqueId val="{00000029-943B-449E-B5EA-09AA6DA2E430}"/>
            </c:ext>
          </c:extLst>
        </c:ser>
        <c:dLbls>
          <c:showLegendKey val="0"/>
          <c:showVal val="0"/>
          <c:showCatName val="0"/>
          <c:showSerName val="0"/>
          <c:showPercent val="1"/>
          <c:showBubbleSize val="0"/>
          <c:showLeaderLines val="1"/>
        </c:dLbls>
        <c:firstSliceAng val="0"/>
        <c:extLst/>
      </c:pieChart>
      <c:spPr>
        <a:noFill/>
        <a:ln>
          <a:noFill/>
        </a:ln>
        <a:effectLst/>
      </c:spPr>
    </c:plotArea>
    <c:legend>
      <c:legendPos val="r"/>
      <c:layout>
        <c:manualLayout>
          <c:xMode val="edge"/>
          <c:yMode val="edge"/>
          <c:x val="0.66696972534151067"/>
          <c:y val="0.263875485658634"/>
          <c:w val="0.32671666734332189"/>
          <c:h val="0.5644405458008957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a:solidFill>
                  <a:schemeClr val="tx1"/>
                </a:solidFill>
              </a:rPr>
              <a:t>Responses</a:t>
            </a:r>
          </a:p>
        </c:rich>
      </c:tx>
      <c:layout>
        <c:manualLayout>
          <c:xMode val="edge"/>
          <c:yMode val="edge"/>
          <c:x val="0.78276827286485173"/>
          <c:y val="0.2074074074074074"/>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1"/>
          <c:order val="1"/>
          <c:tx>
            <c:strRef>
              <c:f>'Q14 Undeliminated'!$AG$1</c:f>
              <c:strCache>
                <c:ptCount val="1"/>
                <c:pt idx="0">
                  <c:v>Percentage Distribution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03E-4C33-A28B-BE196373F9A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03E-4C33-A28B-BE196373F9A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03E-4C33-A28B-BE196373F9A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03E-4C33-A28B-BE196373F9A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03E-4C33-A28B-BE196373F9A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03E-4C33-A28B-BE196373F9A3}"/>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'Q14 Undeliminated'!$AE$2:$AE$7</c:f>
              <c:strCache>
                <c:ptCount val="6"/>
                <c:pt idx="0">
                  <c:v>Cost</c:v>
                </c:pt>
                <c:pt idx="1">
                  <c:v>Language or Literacy Barriers</c:v>
                </c:pt>
                <c:pt idx="2">
                  <c:v>Limited Availability</c:v>
                </c:pt>
                <c:pt idx="3">
                  <c:v>Lack of Awareness</c:v>
                </c:pt>
                <c:pt idx="4">
                  <c:v>Lack of Support Services</c:v>
                </c:pt>
                <c:pt idx="5">
                  <c:v>Time Constraints</c:v>
                </c:pt>
              </c:strCache>
            </c:strRef>
          </c:cat>
          <c:val>
            <c:numRef>
              <c:f>'Q14 Undeliminated'!$AG$2:$AG$7</c:f>
              <c:numCache>
                <c:formatCode>0.00%</c:formatCode>
                <c:ptCount val="6"/>
                <c:pt idx="0">
                  <c:v>0.35908769448373407</c:v>
                </c:pt>
                <c:pt idx="1">
                  <c:v>0.18935643564356436</c:v>
                </c:pt>
                <c:pt idx="2">
                  <c:v>0.18670438472418671</c:v>
                </c:pt>
                <c:pt idx="3">
                  <c:v>0.17751060820367751</c:v>
                </c:pt>
                <c:pt idx="4">
                  <c:v>6.2057991513437057E-2</c:v>
                </c:pt>
                <c:pt idx="5">
                  <c:v>2.5282885431400282E-2</c:v>
                </c:pt>
              </c:numCache>
            </c:numRef>
          </c:val>
          <c:extLst>
            <c:ext xmlns:c16="http://schemas.microsoft.com/office/drawing/2014/chart" uri="{C3380CC4-5D6E-409C-BE32-E72D297353CC}">
              <c16:uniqueId val="{0000000C-903E-4C33-A28B-BE196373F9A3}"/>
            </c:ext>
          </c:extLst>
        </c:ser>
        <c:dLbls>
          <c:showLegendKey val="0"/>
          <c:showVal val="0"/>
          <c:showCatName val="0"/>
          <c:showSerName val="0"/>
          <c:showPercent val="1"/>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'Q14 Undeliminated'!$AF$1</c15:sqref>
                        </c15:formulaRef>
                      </c:ext>
                    </c:extLst>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903E-4C33-A28B-BE196373F9A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903E-4C33-A28B-BE196373F9A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903E-4C33-A28B-BE196373F9A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903E-4C33-A28B-BE196373F9A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903E-4C33-A28B-BE196373F9A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903E-4C33-A28B-BE196373F9A3}"/>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'Q14 Undeliminated'!$AE$2:$AE$7</c15:sqref>
                        </c15:formulaRef>
                      </c:ext>
                    </c:extLst>
                    <c:strCache>
                      <c:ptCount val="6"/>
                      <c:pt idx="0">
                        <c:v>Cost</c:v>
                      </c:pt>
                      <c:pt idx="1">
                        <c:v>Language or Literacy Barriers</c:v>
                      </c:pt>
                      <c:pt idx="2">
                        <c:v>Limited Availability</c:v>
                      </c:pt>
                      <c:pt idx="3">
                        <c:v>Lack of Awareness</c:v>
                      </c:pt>
                      <c:pt idx="4">
                        <c:v>Lack of Support Services</c:v>
                      </c:pt>
                      <c:pt idx="5">
                        <c:v>Time Constraints</c:v>
                      </c:pt>
                    </c:strCache>
                  </c:strRef>
                </c:cat>
                <c:val>
                  <c:numRef>
                    <c:extLst>
                      <c:ext uri="{02D57815-91ED-43cb-92C2-25804820EDAC}">
                        <c15:formulaRef>
                          <c15:sqref>'Q14 Undeliminated'!$AF$2:$AF$7</c15:sqref>
                        </c15:formulaRef>
                      </c:ext>
                    </c:extLst>
                    <c:numCache>
                      <c:formatCode>#,##0</c:formatCode>
                      <c:ptCount val="6"/>
                      <c:pt idx="0">
                        <c:v>2031</c:v>
                      </c:pt>
                      <c:pt idx="1">
                        <c:v>1071</c:v>
                      </c:pt>
                      <c:pt idx="2">
                        <c:v>1056</c:v>
                      </c:pt>
                      <c:pt idx="3">
                        <c:v>1004</c:v>
                      </c:pt>
                      <c:pt idx="4">
                        <c:v>351</c:v>
                      </c:pt>
                      <c:pt idx="5">
                        <c:v>143</c:v>
                      </c:pt>
                    </c:numCache>
                  </c:numRef>
                </c:val>
                <c:extLst>
                  <c:ext xmlns:c16="http://schemas.microsoft.com/office/drawing/2014/chart" uri="{C3380CC4-5D6E-409C-BE32-E72D297353CC}">
                    <c16:uniqueId val="{00000019-903E-4C33-A28B-BE196373F9A3}"/>
                  </c:ext>
                </c:extLst>
              </c15:ser>
            </c15:filteredPieSeries>
          </c:ext>
        </c:extLst>
      </c:pieChart>
      <c:spPr>
        <a:noFill/>
        <a:ln>
          <a:noFill/>
        </a:ln>
        <a:effectLst/>
      </c:spPr>
    </c:plotArea>
    <c:legend>
      <c:legendPos val="r"/>
      <c:layout>
        <c:manualLayout>
          <c:xMode val="edge"/>
          <c:yMode val="edge"/>
          <c:x val="0.71139261084256977"/>
          <c:y val="0.36440624088655582"/>
          <c:w val="0.24798238582532692"/>
          <c:h val="0.3083910761154855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a:solidFill>
                  <a:schemeClr val="tx1"/>
                </a:solidFill>
              </a:rPr>
              <a:t>Responses</a:t>
            </a:r>
          </a:p>
        </c:rich>
      </c:tx>
      <c:layout>
        <c:manualLayout>
          <c:xMode val="edge"/>
          <c:yMode val="edge"/>
          <c:x val="0.83589320866141736"/>
          <c:y val="0.34074074074074073"/>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1"/>
          <c:order val="1"/>
          <c:tx>
            <c:strRef>
              <c:f>'Q15'!$F$1</c:f>
              <c:strCache>
                <c:ptCount val="1"/>
                <c:pt idx="0">
                  <c:v>Percentage Distribution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8EB-45FA-8BC7-44F7CC37DB9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8EB-45FA-8BC7-44F7CC37DB9E}"/>
              </c:ext>
            </c:extLst>
          </c:dPt>
          <c:dLbls>
            <c:dLbl>
              <c:idx val="0"/>
              <c:layout>
                <c:manualLayout>
                  <c:x val="-0.11771140912073491"/>
                  <c:y val="-5.698425196850393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8EB-45FA-8BC7-44F7CC37DB9E}"/>
                </c:ext>
              </c:extLst>
            </c:dLbl>
            <c:dLbl>
              <c:idx val="1"/>
              <c:layout>
                <c:manualLayout>
                  <c:x val="0.10874893372703412"/>
                  <c:y val="1.684587343248760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8EB-45FA-8BC7-44F7CC37DB9E}"/>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'Q15'!$D$2:$D$3</c:f>
              <c:strCache>
                <c:ptCount val="2"/>
                <c:pt idx="0">
                  <c:v>No</c:v>
                </c:pt>
                <c:pt idx="1">
                  <c:v>Yes</c:v>
                </c:pt>
              </c:strCache>
            </c:strRef>
          </c:cat>
          <c:val>
            <c:numRef>
              <c:f>'Q15'!$F$2:$F$3</c:f>
              <c:numCache>
                <c:formatCode>0.00%</c:formatCode>
                <c:ptCount val="2"/>
                <c:pt idx="0">
                  <c:v>0.58188153310104529</c:v>
                </c:pt>
                <c:pt idx="1">
                  <c:v>0.41811846689895471</c:v>
                </c:pt>
              </c:numCache>
            </c:numRef>
          </c:val>
          <c:extLst>
            <c:ext xmlns:c16="http://schemas.microsoft.com/office/drawing/2014/chart" uri="{C3380CC4-5D6E-409C-BE32-E72D297353CC}">
              <c16:uniqueId val="{00000004-18EB-45FA-8BC7-44F7CC37DB9E}"/>
            </c:ext>
          </c:extLst>
        </c:ser>
        <c:dLbls>
          <c:showLegendKey val="0"/>
          <c:showVal val="0"/>
          <c:showCatName val="0"/>
          <c:showSerName val="0"/>
          <c:showPercent val="1"/>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'Q15'!$E$1</c15:sqref>
                        </c15:formulaRef>
                      </c:ext>
                    </c:extLst>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18EB-45FA-8BC7-44F7CC37DB9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18EB-45FA-8BC7-44F7CC37DB9E}"/>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'Q15'!$D$2:$D$3</c15:sqref>
                        </c15:formulaRef>
                      </c:ext>
                    </c:extLst>
                    <c:strCache>
                      <c:ptCount val="2"/>
                      <c:pt idx="0">
                        <c:v>No</c:v>
                      </c:pt>
                      <c:pt idx="1">
                        <c:v>Yes</c:v>
                      </c:pt>
                    </c:strCache>
                  </c:strRef>
                </c:cat>
                <c:val>
                  <c:numRef>
                    <c:extLst>
                      <c:ext uri="{02D57815-91ED-43cb-92C2-25804820EDAC}">
                        <c15:formulaRef>
                          <c15:sqref>'Q15'!$E$2:$E$3</c15:sqref>
                        </c15:formulaRef>
                      </c:ext>
                    </c:extLst>
                    <c:numCache>
                      <c:formatCode>#,##0</c:formatCode>
                      <c:ptCount val="2"/>
                      <c:pt idx="0">
                        <c:v>1503</c:v>
                      </c:pt>
                      <c:pt idx="1">
                        <c:v>1080</c:v>
                      </c:pt>
                    </c:numCache>
                  </c:numRef>
                </c:val>
                <c:extLst>
                  <c:ext xmlns:c16="http://schemas.microsoft.com/office/drawing/2014/chart" uri="{C3380CC4-5D6E-409C-BE32-E72D297353CC}">
                    <c16:uniqueId val="{00000009-18EB-45FA-8BC7-44F7CC37DB9E}"/>
                  </c:ext>
                </c:extLst>
              </c15:ser>
            </c15:filteredPieSeries>
          </c:ext>
        </c:extLst>
      </c:pieChart>
      <c:spPr>
        <a:noFill/>
        <a:ln>
          <a:noFill/>
        </a:ln>
        <a:effectLst/>
      </c:spPr>
    </c:plotArea>
    <c:legend>
      <c:legendPos val="r"/>
      <c:layout>
        <c:manualLayout>
          <c:xMode val="edge"/>
          <c:yMode val="edge"/>
          <c:x val="0.85782447506561676"/>
          <c:y val="0.4442114319043452"/>
          <c:w val="5.7800524934383202E-2"/>
          <c:h val="0.11174365704286963"/>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a:solidFill>
                  <a:schemeClr val="tx1"/>
                </a:solidFill>
              </a:rPr>
              <a:t>Responses</a:t>
            </a:r>
          </a:p>
        </c:rich>
      </c:tx>
      <c:layout>
        <c:manualLayout>
          <c:xMode val="edge"/>
          <c:yMode val="edge"/>
          <c:x val="0.82755987532808384"/>
          <c:y val="0.31851851851851853"/>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1"/>
          <c:order val="1"/>
          <c:tx>
            <c:strRef>
              <c:f>'Q17'!$F$1</c:f>
              <c:strCache>
                <c:ptCount val="1"/>
                <c:pt idx="0">
                  <c:v>Percentage Distribution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2B2-4151-8224-4091AA40DFD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2B2-4151-8224-4091AA40DFDE}"/>
              </c:ext>
            </c:extLst>
          </c:dPt>
          <c:dLbls>
            <c:dLbl>
              <c:idx val="0"/>
              <c:layout>
                <c:manualLayout>
                  <c:x val="-8.7819963910761148E-2"/>
                  <c:y val="-0.12376829979585878"/>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2B2-4151-8224-4091AA40DFDE}"/>
                </c:ext>
              </c:extLst>
            </c:dLbl>
            <c:dLbl>
              <c:idx val="1"/>
              <c:layout>
                <c:manualLayout>
                  <c:x val="8.7841699475065579E-2"/>
                  <c:y val="0.10400029163021289"/>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2B2-4151-8224-4091AA40DFDE}"/>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'Q17'!$D$2:$D$3</c:f>
              <c:strCache>
                <c:ptCount val="2"/>
                <c:pt idx="0">
                  <c:v>No</c:v>
                </c:pt>
                <c:pt idx="1">
                  <c:v>Yes</c:v>
                </c:pt>
              </c:strCache>
            </c:strRef>
          </c:cat>
          <c:val>
            <c:numRef>
              <c:f>'Q17'!$F$2:$F$3</c:f>
              <c:numCache>
                <c:formatCode>0.00%</c:formatCode>
                <c:ptCount val="2"/>
                <c:pt idx="0">
                  <c:v>0.66838804869052015</c:v>
                </c:pt>
                <c:pt idx="1">
                  <c:v>0.3316119513094799</c:v>
                </c:pt>
              </c:numCache>
            </c:numRef>
          </c:val>
          <c:extLst>
            <c:ext xmlns:c16="http://schemas.microsoft.com/office/drawing/2014/chart" uri="{C3380CC4-5D6E-409C-BE32-E72D297353CC}">
              <c16:uniqueId val="{00000004-92B2-4151-8224-4091AA40DFDE}"/>
            </c:ext>
          </c:extLst>
        </c:ser>
        <c:dLbls>
          <c:showLegendKey val="0"/>
          <c:showVal val="0"/>
          <c:showCatName val="0"/>
          <c:showSerName val="0"/>
          <c:showPercent val="1"/>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'Q17'!$E$1</c15:sqref>
                        </c15:formulaRef>
                      </c:ext>
                    </c:extLst>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92B2-4151-8224-4091AA40DFD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92B2-4151-8224-4091AA40DFDE}"/>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'Q17'!$D$2:$D$3</c15:sqref>
                        </c15:formulaRef>
                      </c:ext>
                    </c:extLst>
                    <c:strCache>
                      <c:ptCount val="2"/>
                      <c:pt idx="0">
                        <c:v>No</c:v>
                      </c:pt>
                      <c:pt idx="1">
                        <c:v>Yes</c:v>
                      </c:pt>
                    </c:strCache>
                  </c:strRef>
                </c:cat>
                <c:val>
                  <c:numRef>
                    <c:extLst>
                      <c:ext uri="{02D57815-91ED-43cb-92C2-25804820EDAC}">
                        <c15:formulaRef>
                          <c15:sqref>'Q17'!$E$2:$E$3</c15:sqref>
                        </c15:formulaRef>
                      </c:ext>
                    </c:extLst>
                    <c:numCache>
                      <c:formatCode>#,##0</c:formatCode>
                      <c:ptCount val="2"/>
                      <c:pt idx="0">
                        <c:v>1812</c:v>
                      </c:pt>
                      <c:pt idx="1">
                        <c:v>899</c:v>
                      </c:pt>
                    </c:numCache>
                  </c:numRef>
                </c:val>
                <c:extLst>
                  <c:ext xmlns:c16="http://schemas.microsoft.com/office/drawing/2014/chart" uri="{C3380CC4-5D6E-409C-BE32-E72D297353CC}">
                    <c16:uniqueId val="{00000009-92B2-4151-8224-4091AA40DFDE}"/>
                  </c:ext>
                </c:extLst>
              </c15:ser>
            </c15:filteredPieSeries>
          </c:ext>
        </c:extLst>
      </c:pieChart>
      <c:spPr>
        <a:noFill/>
        <a:ln>
          <a:noFill/>
        </a:ln>
        <a:effectLst/>
      </c:spPr>
    </c:plotArea>
    <c:legend>
      <c:legendPos val="r"/>
      <c:layout>
        <c:manualLayout>
          <c:xMode val="edge"/>
          <c:yMode val="edge"/>
          <c:x val="0.85469947506561683"/>
          <c:y val="0.46828550597841939"/>
          <c:w val="5.7800524934383202E-2"/>
          <c:h val="0.11174365704286963"/>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dirty="0">
                <a:solidFill>
                  <a:schemeClr val="tx1"/>
                </a:solidFill>
              </a:rPr>
              <a:t>Responses</a:t>
            </a:r>
          </a:p>
        </c:rich>
      </c:tx>
      <c:layout>
        <c:manualLayout>
          <c:xMode val="edge"/>
          <c:yMode val="edge"/>
          <c:x val="0.82150785937564463"/>
          <c:y val="0.29629629629629628"/>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1"/>
          <c:order val="1"/>
          <c:tx>
            <c:strRef>
              <c:f>'Q13'!$G$1</c:f>
              <c:strCache>
                <c:ptCount val="1"/>
                <c:pt idx="0">
                  <c:v>Percentage Distribution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034-4C13-9188-9F2CA658AB8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034-4C13-9188-9F2CA658AB80}"/>
              </c:ext>
            </c:extLst>
          </c:dPt>
          <c:dLbls>
            <c:dLbl>
              <c:idx val="0"/>
              <c:layout>
                <c:manualLayout>
                  <c:x val="-0.13730603160318508"/>
                  <c:y val="-6.4972295129775443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034-4C13-9188-9F2CA658AB80}"/>
                </c:ext>
              </c:extLst>
            </c:dLbl>
            <c:dLbl>
              <c:idx val="1"/>
              <c:layout>
                <c:manualLayout>
                  <c:x val="0.11567897930437822"/>
                  <c:y val="2.0069991251092933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034-4C13-9188-9F2CA658AB80}"/>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'Q13'!$E$2:$E$3</c:f>
              <c:strCache>
                <c:ptCount val="2"/>
                <c:pt idx="0">
                  <c:v>Yes</c:v>
                </c:pt>
                <c:pt idx="1">
                  <c:v>No</c:v>
                </c:pt>
              </c:strCache>
            </c:strRef>
          </c:cat>
          <c:val>
            <c:numRef>
              <c:f>'Q13'!$G$2:$G$3</c:f>
              <c:numCache>
                <c:formatCode>0.00%</c:formatCode>
                <c:ptCount val="2"/>
                <c:pt idx="0">
                  <c:v>0.50899517332163224</c:v>
                </c:pt>
                <c:pt idx="1">
                  <c:v>0.4910048266783677</c:v>
                </c:pt>
              </c:numCache>
            </c:numRef>
          </c:val>
          <c:extLst>
            <c:ext xmlns:c16="http://schemas.microsoft.com/office/drawing/2014/chart" uri="{C3380CC4-5D6E-409C-BE32-E72D297353CC}">
              <c16:uniqueId val="{00000004-3034-4C13-9188-9F2CA658AB80}"/>
            </c:ext>
          </c:extLst>
        </c:ser>
        <c:dLbls>
          <c:showLegendKey val="0"/>
          <c:showVal val="0"/>
          <c:showCatName val="0"/>
          <c:showSerName val="0"/>
          <c:showPercent val="1"/>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'Q13'!$F$1</c15:sqref>
                        </c15:formulaRef>
                      </c:ext>
                    </c:extLst>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3034-4C13-9188-9F2CA658AB8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3034-4C13-9188-9F2CA658AB80}"/>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'Q13'!$E$2:$E$3</c15:sqref>
                        </c15:formulaRef>
                      </c:ext>
                    </c:extLst>
                    <c:strCache>
                      <c:ptCount val="2"/>
                      <c:pt idx="0">
                        <c:v>Yes</c:v>
                      </c:pt>
                      <c:pt idx="1">
                        <c:v>No</c:v>
                      </c:pt>
                    </c:strCache>
                  </c:strRef>
                </c:cat>
                <c:val>
                  <c:numRef>
                    <c:extLst>
                      <c:ext uri="{02D57815-91ED-43cb-92C2-25804820EDAC}">
                        <c15:formulaRef>
                          <c15:sqref>'Q13'!$F$2:$F$3</c15:sqref>
                        </c15:formulaRef>
                      </c:ext>
                    </c:extLst>
                    <c:numCache>
                      <c:formatCode>#,##0</c:formatCode>
                      <c:ptCount val="2"/>
                      <c:pt idx="0">
                        <c:v>2320</c:v>
                      </c:pt>
                      <c:pt idx="1">
                        <c:v>2238</c:v>
                      </c:pt>
                    </c:numCache>
                  </c:numRef>
                </c:val>
                <c:extLst>
                  <c:ext xmlns:c16="http://schemas.microsoft.com/office/drawing/2014/chart" uri="{C3380CC4-5D6E-409C-BE32-E72D297353CC}">
                    <c16:uniqueId val="{00000009-3034-4C13-9188-9F2CA658AB80}"/>
                  </c:ext>
                </c:extLst>
              </c15:ser>
            </c15:filteredPieSeries>
          </c:ext>
        </c:extLst>
      </c:pieChart>
      <c:spPr>
        <a:noFill/>
        <a:ln>
          <a:noFill/>
        </a:ln>
        <a:effectLst/>
      </c:spPr>
    </c:plotArea>
    <c:legend>
      <c:legendPos val="r"/>
      <c:layout>
        <c:manualLayout>
          <c:xMode val="edge"/>
          <c:yMode val="edge"/>
          <c:x val="0.85157446289160621"/>
          <c:y val="0.45902624671916009"/>
          <c:w val="5.7800529675240298E-2"/>
          <c:h val="0.11174365704286963"/>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1" dirty="0">
                <a:solidFill>
                  <a:sysClr val="windowText" lastClr="000000"/>
                </a:solidFill>
              </a:rPr>
              <a:t>Respondents Identified Race/Ethnicity</a:t>
            </a:r>
          </a:p>
        </c:rich>
      </c:tx>
      <c:layout>
        <c:manualLayout>
          <c:xMode val="edge"/>
          <c:yMode val="edge"/>
          <c:x val="0.57159375000000001"/>
          <c:y val="0.14800393700787404"/>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726820866141732"/>
          <c:y val="0.13795713035870513"/>
          <c:w val="0.44326697834645667"/>
          <c:h val="0.78803018372703415"/>
        </c:manualLayout>
      </c:layout>
      <c:pieChart>
        <c:varyColors val="1"/>
        <c:ser>
          <c:idx val="1"/>
          <c:order val="1"/>
          <c:tx>
            <c:strRef>
              <c:f>'Demographics Overall'!$G$3</c:f>
              <c:strCache>
                <c:ptCount val="1"/>
                <c:pt idx="0">
                  <c:v>Percentage Distribution</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D43-413C-9C24-40BAF1F246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D43-413C-9C24-40BAF1F2465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D43-413C-9C24-40BAF1F2465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D43-413C-9C24-40BAF1F2465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D43-413C-9C24-40BAF1F2465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D43-413C-9C24-40BAF1F2465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D43-413C-9C24-40BAF1F2465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2D43-413C-9C24-40BAF1F24658}"/>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2D43-413C-9C24-40BAF1F24658}"/>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2D43-413C-9C24-40BAF1F24658}"/>
              </c:ext>
            </c:extLst>
          </c:dPt>
          <c:dLbls>
            <c:dLbl>
              <c:idx val="0"/>
              <c:layout>
                <c:manualLayout>
                  <c:x val="-0.13777162697722903"/>
                  <c:y val="4.0358652773193768E-2"/>
                </c:manualLayout>
              </c:layout>
              <c:tx>
                <c:rich>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r>
                      <a:rPr lang="en-US" dirty="0"/>
                      <a:t>43%</a:t>
                    </a: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2D43-413C-9C24-40BAF1F24658}"/>
                </c:ext>
              </c:extLst>
            </c:dLbl>
            <c:dLbl>
              <c:idx val="1"/>
              <c:layout>
                <c:manualLayout>
                  <c:x val="0.1025614577658832"/>
                  <c:y val="-0.15640824649912774"/>
                </c:manualLayout>
              </c:layout>
              <c:tx>
                <c:rich>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r>
                      <a:rPr lang="en-US" dirty="0"/>
                      <a:t>35%</a:t>
                    </a: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2D43-413C-9C24-40BAF1F24658}"/>
                </c:ext>
              </c:extLst>
            </c:dLbl>
            <c:dLbl>
              <c:idx val="2"/>
              <c:layout>
                <c:manualLayout>
                  <c:x val="8.9807414698162724E-2"/>
                  <c:y val="7.8504957713619136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D43-413C-9C24-40BAF1F24658}"/>
                </c:ext>
              </c:extLst>
            </c:dLbl>
            <c:dLbl>
              <c:idx val="3"/>
              <c:layout>
                <c:manualLayout>
                  <c:x val="-2.4983317219835131E-2"/>
                  <c:y val="3.3391877661998839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D43-413C-9C24-40BAF1F24658}"/>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 Overall'!$E$4:$E$13</c:f>
              <c:strCache>
                <c:ptCount val="10"/>
                <c:pt idx="0">
                  <c:v>Asian or Asian American</c:v>
                </c:pt>
                <c:pt idx="1">
                  <c:v>Hispanic or Latinx</c:v>
                </c:pt>
                <c:pt idx="2">
                  <c:v>White</c:v>
                </c:pt>
                <c:pt idx="3">
                  <c:v>Middle Eastern or North African</c:v>
                </c:pt>
                <c:pt idx="4">
                  <c:v>Black or African American</c:v>
                </c:pt>
                <c:pt idx="5">
                  <c:v>Prefer not to state or unknown</c:v>
                </c:pt>
                <c:pt idx="6">
                  <c:v>Bi-racial or multi-racial</c:v>
                </c:pt>
                <c:pt idx="7">
                  <c:v>Other</c:v>
                </c:pt>
                <c:pt idx="8">
                  <c:v>Native Hawaiian or Other Pacific Islander</c:v>
                </c:pt>
                <c:pt idx="9">
                  <c:v>Native American and Tribal Community</c:v>
                </c:pt>
              </c:strCache>
            </c:strRef>
          </c:cat>
          <c:val>
            <c:numRef>
              <c:f>'Demographics Overall'!$G$4:$G$13</c:f>
              <c:numCache>
                <c:formatCode>0.00%</c:formatCode>
                <c:ptCount val="10"/>
                <c:pt idx="0">
                  <c:v>0.42535496957403651</c:v>
                </c:pt>
                <c:pt idx="1">
                  <c:v>0.35578093306288033</c:v>
                </c:pt>
                <c:pt idx="2">
                  <c:v>0.11561866125760649</c:v>
                </c:pt>
                <c:pt idx="3">
                  <c:v>2.7991886409736308E-2</c:v>
                </c:pt>
                <c:pt idx="4">
                  <c:v>1.7849898580121704E-2</c:v>
                </c:pt>
                <c:pt idx="5">
                  <c:v>1.7444219066937119E-2</c:v>
                </c:pt>
                <c:pt idx="6">
                  <c:v>1.3387423935091278E-2</c:v>
                </c:pt>
                <c:pt idx="7">
                  <c:v>1.0953346855983773E-2</c:v>
                </c:pt>
                <c:pt idx="8">
                  <c:v>1.0750507099391481E-2</c:v>
                </c:pt>
                <c:pt idx="9">
                  <c:v>4.8681541582150101E-3</c:v>
                </c:pt>
              </c:numCache>
            </c:numRef>
          </c:val>
          <c:extLst>
            <c:ext xmlns:c16="http://schemas.microsoft.com/office/drawing/2014/chart" uri="{C3380CC4-5D6E-409C-BE32-E72D297353CC}">
              <c16:uniqueId val="{00000014-2D43-413C-9C24-40BAF1F24658}"/>
            </c:ext>
          </c:extLst>
        </c:ser>
        <c:dLbls>
          <c:showLegendKey val="0"/>
          <c:showVal val="0"/>
          <c:showCatName val="0"/>
          <c:showSerName val="0"/>
          <c:showPercent val="1"/>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'Demographics Overall'!$F$3</c15:sqref>
                        </c15:formulaRef>
                      </c:ext>
                    </c:extLst>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6-2D43-413C-9C24-40BAF1F246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8-2D43-413C-9C24-40BAF1F2465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A-2D43-413C-9C24-40BAF1F2465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C-2D43-413C-9C24-40BAF1F2465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E-2D43-413C-9C24-40BAF1F2465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20-2D43-413C-9C24-40BAF1F2465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22-2D43-413C-9C24-40BAF1F2465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24-2D43-413C-9C24-40BAF1F24658}"/>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26-2D43-413C-9C24-40BAF1F24658}"/>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28-2D43-413C-9C24-40BAF1F2465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'Demographics Overall'!$E$4:$E$13</c15:sqref>
                        </c15:formulaRef>
                      </c:ext>
                    </c:extLst>
                    <c:strCache>
                      <c:ptCount val="10"/>
                      <c:pt idx="0">
                        <c:v>Asian or Asian American</c:v>
                      </c:pt>
                      <c:pt idx="1">
                        <c:v>Hispanic or Latinx</c:v>
                      </c:pt>
                      <c:pt idx="2">
                        <c:v>White</c:v>
                      </c:pt>
                      <c:pt idx="3">
                        <c:v>Middle Eastern or North African</c:v>
                      </c:pt>
                      <c:pt idx="4">
                        <c:v>Black or African American</c:v>
                      </c:pt>
                      <c:pt idx="5">
                        <c:v>Prefer not to state or unknown</c:v>
                      </c:pt>
                      <c:pt idx="6">
                        <c:v>Bi-racial or multi-racial</c:v>
                      </c:pt>
                      <c:pt idx="7">
                        <c:v>Other</c:v>
                      </c:pt>
                      <c:pt idx="8">
                        <c:v>Native Hawaiian or Other Pacific Islander</c:v>
                      </c:pt>
                      <c:pt idx="9">
                        <c:v>Native American and Tribal Community</c:v>
                      </c:pt>
                    </c:strCache>
                  </c:strRef>
                </c:cat>
                <c:val>
                  <c:numRef>
                    <c:extLst>
                      <c:ext uri="{02D57815-91ED-43cb-92C2-25804820EDAC}">
                        <c15:formulaRef>
                          <c15:sqref>'Demographics Overall'!$F$4:$F$13</c15:sqref>
                        </c15:formulaRef>
                      </c:ext>
                    </c:extLst>
                    <c:numCache>
                      <c:formatCode>#,##0</c:formatCode>
                      <c:ptCount val="10"/>
                      <c:pt idx="0">
                        <c:v>2097</c:v>
                      </c:pt>
                      <c:pt idx="1">
                        <c:v>1754</c:v>
                      </c:pt>
                      <c:pt idx="2">
                        <c:v>570</c:v>
                      </c:pt>
                      <c:pt idx="3">
                        <c:v>138</c:v>
                      </c:pt>
                      <c:pt idx="4">
                        <c:v>88</c:v>
                      </c:pt>
                      <c:pt idx="5">
                        <c:v>86</c:v>
                      </c:pt>
                      <c:pt idx="6">
                        <c:v>66</c:v>
                      </c:pt>
                      <c:pt idx="7">
                        <c:v>54</c:v>
                      </c:pt>
                      <c:pt idx="8">
                        <c:v>53</c:v>
                      </c:pt>
                      <c:pt idx="9">
                        <c:v>24</c:v>
                      </c:pt>
                    </c:numCache>
                  </c:numRef>
                </c:val>
                <c:extLst>
                  <c:ext xmlns:c16="http://schemas.microsoft.com/office/drawing/2014/chart" uri="{C3380CC4-5D6E-409C-BE32-E72D297353CC}">
                    <c16:uniqueId val="{00000029-2D43-413C-9C24-40BAF1F24658}"/>
                  </c:ext>
                </c:extLst>
              </c15:ser>
            </c15:filteredPieSeries>
          </c:ext>
        </c:extLst>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1" dirty="0">
                <a:solidFill>
                  <a:sysClr val="windowText" lastClr="000000"/>
                </a:solidFill>
              </a:rPr>
              <a:t>Respondents Identified Gender</a:t>
            </a:r>
          </a:p>
        </c:rich>
      </c:tx>
      <c:layout>
        <c:manualLayout>
          <c:xMode val="edge"/>
          <c:yMode val="edge"/>
          <c:x val="0.59929166666666667"/>
          <c:y val="0.16296296296296298"/>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'Demographics Overall'!$O$3</c:f>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3B7-4401-8846-1AB7603BD4D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3B7-4401-8846-1AB7603BD4D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3B7-4401-8846-1AB7603BD4D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3B7-4401-8846-1AB7603BD4D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3B7-4401-8846-1AB7603BD4D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3B7-4401-8846-1AB7603BD4D4}"/>
              </c:ext>
            </c:extLst>
          </c:dPt>
          <c:dLbls>
            <c:dLbl>
              <c:idx val="0"/>
              <c:layout>
                <c:manualLayout>
                  <c:x val="-0.12096526410761155"/>
                  <c:y val="-0.10917410323709537"/>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3B7-4401-8846-1AB7603BD4D4}"/>
                </c:ext>
              </c:extLst>
            </c:dLbl>
            <c:dLbl>
              <c:idx val="1"/>
              <c:layout>
                <c:manualLayout>
                  <c:x val="0.13148117618110236"/>
                  <c:y val="4.6685039370078743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3B7-4401-8846-1AB7603BD4D4}"/>
                </c:ext>
              </c:extLst>
            </c:dLbl>
            <c:dLbl>
              <c:idx val="2"/>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5-D3B7-4401-8846-1AB7603BD4D4}"/>
                </c:ext>
              </c:extLst>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7-D3B7-4401-8846-1AB7603BD4D4}"/>
                </c:ext>
              </c:extLst>
            </c:dLbl>
            <c:dLbl>
              <c:idx val="4"/>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9-D3B7-4401-8846-1AB7603BD4D4}"/>
                </c:ext>
              </c:extLst>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B-D3B7-4401-8846-1AB7603BD4D4}"/>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 Overall'!$N$4:$N$9</c:f>
              <c:strCache>
                <c:ptCount val="6"/>
                <c:pt idx="0">
                  <c:v>Female</c:v>
                </c:pt>
                <c:pt idx="1">
                  <c:v>Male</c:v>
                </c:pt>
                <c:pt idx="2">
                  <c:v>Prefer not to state</c:v>
                </c:pt>
                <c:pt idx="3">
                  <c:v>Non-Binary</c:v>
                </c:pt>
                <c:pt idx="4">
                  <c:v>Transgender</c:v>
                </c:pt>
                <c:pt idx="5">
                  <c:v>Other</c:v>
                </c:pt>
              </c:strCache>
            </c:strRef>
          </c:cat>
          <c:val>
            <c:numRef>
              <c:f>'Demographics Overall'!$O$4:$O$9</c:f>
              <c:numCache>
                <c:formatCode>#,##0</c:formatCode>
                <c:ptCount val="6"/>
                <c:pt idx="0">
                  <c:v>3027</c:v>
                </c:pt>
                <c:pt idx="1">
                  <c:v>1808</c:v>
                </c:pt>
                <c:pt idx="2">
                  <c:v>53</c:v>
                </c:pt>
                <c:pt idx="3">
                  <c:v>45</c:v>
                </c:pt>
                <c:pt idx="4">
                  <c:v>23</c:v>
                </c:pt>
                <c:pt idx="5">
                  <c:v>20</c:v>
                </c:pt>
              </c:numCache>
            </c:numRef>
          </c:val>
          <c:extLst>
            <c:ext xmlns:c16="http://schemas.microsoft.com/office/drawing/2014/chart" uri="{C3380CC4-5D6E-409C-BE32-E72D297353CC}">
              <c16:uniqueId val="{0000000C-D3B7-4401-8846-1AB7603BD4D4}"/>
            </c:ext>
          </c:extLst>
        </c:ser>
        <c:ser>
          <c:idx val="1"/>
          <c:order val="1"/>
          <c:tx>
            <c:strRef>
              <c:f>'Demographics Overall'!$P$3</c:f>
              <c:strCache>
                <c:ptCount val="1"/>
                <c:pt idx="0">
                  <c:v>Percentage Distribution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D3B7-4401-8846-1AB7603BD4D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D3B7-4401-8846-1AB7603BD4D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D3B7-4401-8846-1AB7603BD4D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D3B7-4401-8846-1AB7603BD4D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D3B7-4401-8846-1AB7603BD4D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D3B7-4401-8846-1AB7603BD4D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 Overall'!$N$4:$N$9</c:f>
              <c:strCache>
                <c:ptCount val="6"/>
                <c:pt idx="0">
                  <c:v>Female</c:v>
                </c:pt>
                <c:pt idx="1">
                  <c:v>Male</c:v>
                </c:pt>
                <c:pt idx="2">
                  <c:v>Prefer not to state</c:v>
                </c:pt>
                <c:pt idx="3">
                  <c:v>Non-Binary</c:v>
                </c:pt>
                <c:pt idx="4">
                  <c:v>Transgender</c:v>
                </c:pt>
                <c:pt idx="5">
                  <c:v>Other</c:v>
                </c:pt>
              </c:strCache>
            </c:strRef>
          </c:cat>
          <c:val>
            <c:numRef>
              <c:f>'Demographics Overall'!$P$4:$P$9</c:f>
              <c:numCache>
                <c:formatCode>0.00%</c:formatCode>
                <c:ptCount val="6"/>
                <c:pt idx="0">
                  <c:v>0.60831993569131837</c:v>
                </c:pt>
                <c:pt idx="1">
                  <c:v>0.36334405144694532</c:v>
                </c:pt>
                <c:pt idx="2">
                  <c:v>1.065112540192926E-2</c:v>
                </c:pt>
                <c:pt idx="3">
                  <c:v>9.0434083601286172E-3</c:v>
                </c:pt>
                <c:pt idx="4">
                  <c:v>4.6221864951768487E-3</c:v>
                </c:pt>
                <c:pt idx="5">
                  <c:v>4.0192926045016075E-3</c:v>
                </c:pt>
              </c:numCache>
            </c:numRef>
          </c:val>
          <c:extLst>
            <c:ext xmlns:c16="http://schemas.microsoft.com/office/drawing/2014/chart" uri="{C3380CC4-5D6E-409C-BE32-E72D297353CC}">
              <c16:uniqueId val="{00000019-D3B7-4401-8846-1AB7603BD4D4}"/>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370700459317584"/>
          <c:y val="0.29216097987751533"/>
          <c:w val="0.16709662073490814"/>
          <c:h val="0.3083910761154855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270000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a:solidFill>
                  <a:schemeClr val="tx1"/>
                </a:solidFill>
              </a:rPr>
              <a:t>Respondents Age Group</a:t>
            </a:r>
          </a:p>
        </c:rich>
      </c:tx>
      <c:layout>
        <c:manualLayout>
          <c:xMode val="edge"/>
          <c:yMode val="edge"/>
          <c:x val="0.80005725065616784"/>
          <c:y val="0.2574074074074074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1"/>
          <c:order val="1"/>
          <c:tx>
            <c:strRef>
              <c:f>'Demographics Overall'!$AG$2</c:f>
              <c:strCache>
                <c:ptCount val="1"/>
                <c:pt idx="0">
                  <c:v>Percentage Distribution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8E0-44A9-BC9E-39307CBF1D1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8E0-44A9-BC9E-39307CBF1D1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8E0-44A9-BC9E-39307CBF1D1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8E0-44A9-BC9E-39307CBF1D1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8E0-44A9-BC9E-39307CBF1D1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8E0-44A9-BC9E-39307CBF1D1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8E0-44A9-BC9E-39307CBF1D1E}"/>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 Overall'!$AE$3:$AE$9</c:f>
              <c:strCache>
                <c:ptCount val="7"/>
                <c:pt idx="0">
                  <c:v>Ages 65 &amp; Older</c:v>
                </c:pt>
                <c:pt idx="1">
                  <c:v>Ages 35 – 44</c:v>
                </c:pt>
                <c:pt idx="2">
                  <c:v>Ages 45 – 54</c:v>
                </c:pt>
                <c:pt idx="3">
                  <c:v>Ages 25 – 34</c:v>
                </c:pt>
                <c:pt idx="4">
                  <c:v>Ages 55 – 64</c:v>
                </c:pt>
                <c:pt idx="5">
                  <c:v>Ages 18-24</c:v>
                </c:pt>
                <c:pt idx="6">
                  <c:v>Under Age 18</c:v>
                </c:pt>
              </c:strCache>
            </c:strRef>
          </c:cat>
          <c:val>
            <c:numRef>
              <c:f>'Demographics Overall'!$AG$3:$AG$9</c:f>
              <c:numCache>
                <c:formatCode>0.00%</c:formatCode>
                <c:ptCount val="7"/>
                <c:pt idx="0">
                  <c:v>0.16435768261964737</c:v>
                </c:pt>
                <c:pt idx="1">
                  <c:v>0.15323257766582704</c:v>
                </c:pt>
                <c:pt idx="2">
                  <c:v>0.14966414777497902</c:v>
                </c:pt>
                <c:pt idx="3">
                  <c:v>0.15071368597816961</c:v>
                </c:pt>
                <c:pt idx="4">
                  <c:v>0.14063811922753988</c:v>
                </c:pt>
                <c:pt idx="5">
                  <c:v>0.13769941225860621</c:v>
                </c:pt>
                <c:pt idx="6">
                  <c:v>0.1036943744752309</c:v>
                </c:pt>
              </c:numCache>
            </c:numRef>
          </c:val>
          <c:extLst>
            <c:ext xmlns:c16="http://schemas.microsoft.com/office/drawing/2014/chart" uri="{C3380CC4-5D6E-409C-BE32-E72D297353CC}">
              <c16:uniqueId val="{0000000E-18E0-44A9-BC9E-39307CBF1D1E}"/>
            </c:ext>
          </c:extLst>
        </c:ser>
        <c:dLbls>
          <c:showLegendKey val="0"/>
          <c:showVal val="0"/>
          <c:showCatName val="0"/>
          <c:showSerName val="0"/>
          <c:showPercent val="1"/>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'Demographics Overall'!$AF$2</c15:sqref>
                        </c15:formulaRef>
                      </c:ext>
                    </c:extLst>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0-18E0-44A9-BC9E-39307CBF1D1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2-18E0-44A9-BC9E-39307CBF1D1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4-18E0-44A9-BC9E-39307CBF1D1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6-18E0-44A9-BC9E-39307CBF1D1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8-18E0-44A9-BC9E-39307CBF1D1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A-18E0-44A9-BC9E-39307CBF1D1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C-18E0-44A9-BC9E-39307CBF1D1E}"/>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'Demographics Overall'!$AE$3:$AE$9</c15:sqref>
                        </c15:formulaRef>
                      </c:ext>
                    </c:extLst>
                    <c:strCache>
                      <c:ptCount val="7"/>
                      <c:pt idx="0">
                        <c:v>Ages 65 &amp; Older</c:v>
                      </c:pt>
                      <c:pt idx="1">
                        <c:v>Ages 35 – 44</c:v>
                      </c:pt>
                      <c:pt idx="2">
                        <c:v>Ages 45 – 54</c:v>
                      </c:pt>
                      <c:pt idx="3">
                        <c:v>Ages 25 – 34</c:v>
                      </c:pt>
                      <c:pt idx="4">
                        <c:v>Ages 55 – 64</c:v>
                      </c:pt>
                      <c:pt idx="5">
                        <c:v>Ages 18-24</c:v>
                      </c:pt>
                      <c:pt idx="6">
                        <c:v>Under Age 18</c:v>
                      </c:pt>
                    </c:strCache>
                  </c:strRef>
                </c:cat>
                <c:val>
                  <c:numRef>
                    <c:extLst>
                      <c:ext uri="{02D57815-91ED-43cb-92C2-25804820EDAC}">
                        <c15:formulaRef>
                          <c15:sqref>'Demographics Overall'!$AF$3:$AF$9</c15:sqref>
                        </c15:formulaRef>
                      </c:ext>
                    </c:extLst>
                    <c:numCache>
                      <c:formatCode>General</c:formatCode>
                      <c:ptCount val="7"/>
                      <c:pt idx="0">
                        <c:v>783</c:v>
                      </c:pt>
                      <c:pt idx="1">
                        <c:v>730</c:v>
                      </c:pt>
                      <c:pt idx="2">
                        <c:v>713</c:v>
                      </c:pt>
                      <c:pt idx="3">
                        <c:v>718</c:v>
                      </c:pt>
                      <c:pt idx="4">
                        <c:v>670</c:v>
                      </c:pt>
                      <c:pt idx="5">
                        <c:v>656</c:v>
                      </c:pt>
                      <c:pt idx="6">
                        <c:v>494</c:v>
                      </c:pt>
                    </c:numCache>
                  </c:numRef>
                </c:val>
                <c:extLst>
                  <c:ext xmlns:c16="http://schemas.microsoft.com/office/drawing/2014/chart" uri="{C3380CC4-5D6E-409C-BE32-E72D297353CC}">
                    <c16:uniqueId val="{0000001D-18E0-44A9-BC9E-39307CBF1D1E}"/>
                  </c:ext>
                </c:extLst>
              </c15:ser>
            </c15:filteredPieSeries>
          </c:ext>
        </c:extLst>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1" dirty="0">
                <a:solidFill>
                  <a:schemeClr val="tx1"/>
                </a:solidFill>
              </a:rPr>
              <a:t>Respondents Household Income</a:t>
            </a:r>
          </a:p>
        </c:rich>
      </c:tx>
      <c:layout>
        <c:manualLayout>
          <c:xMode val="edge"/>
          <c:yMode val="edge"/>
          <c:x val="0.60334629265091866"/>
          <c:y val="0.262963001306941"/>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'Demographics Overall'!$W$2</c:f>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32A-4B5C-AD72-C423700019B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32A-4B5C-AD72-C423700019B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32A-4B5C-AD72-C423700019B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32A-4B5C-AD72-C423700019B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32A-4B5C-AD72-C423700019B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32A-4B5C-AD72-C423700019B5}"/>
              </c:ext>
            </c:extLst>
          </c:dPt>
          <c:dLbls>
            <c:dLbl>
              <c:idx val="0"/>
              <c:layout>
                <c:manualLayout>
                  <c:x val="-8.8553436679790029E-2"/>
                  <c:y val="0.12637155531810373"/>
                </c:manualLayout>
              </c:layout>
              <c:tx>
                <c:rich>
                  <a:bodyPr/>
                  <a:lstStyle/>
                  <a:p>
                    <a:r>
                      <a:rPr lang="en-US" dirty="0"/>
                      <a:t>24%</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732A-4B5C-AD72-C423700019B5}"/>
                </c:ext>
              </c:extLst>
            </c:dLbl>
            <c:dLbl>
              <c:idx val="1"/>
              <c:layout>
                <c:manualLayout>
                  <c:x val="-8.8107406496062995E-2"/>
                  <c:y val="-0.14179442137568116"/>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32A-4B5C-AD72-C423700019B5}"/>
                </c:ext>
              </c:extLst>
            </c:dLbl>
            <c:dLbl>
              <c:idx val="2"/>
              <c:layout>
                <c:manualLayout>
                  <c:x val="7.9517757545931753E-2"/>
                  <c:y val="-0.1800520822473144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32A-4B5C-AD72-C423700019B5}"/>
                </c:ext>
              </c:extLst>
            </c:dLbl>
            <c:dLbl>
              <c:idx val="3"/>
              <c:layout>
                <c:manualLayout>
                  <c:x val="9.386860236220472E-2"/>
                  <c:y val="-4.9639843925319907E-3"/>
                </c:manualLayout>
              </c:layout>
              <c:tx>
                <c:rich>
                  <a:bodyPr/>
                  <a:lstStyle/>
                  <a:p>
                    <a:r>
                      <a:rPr lang="en-US" dirty="0"/>
                      <a:t>15%</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732A-4B5C-AD72-C423700019B5}"/>
                </c:ext>
              </c:extLst>
            </c:dLbl>
            <c:dLbl>
              <c:idx val="4"/>
              <c:layout>
                <c:manualLayout>
                  <c:x val="8.2359046916010495E-2"/>
                  <c:y val="0.11462191814259524"/>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32A-4B5C-AD72-C423700019B5}"/>
                </c:ext>
              </c:extLst>
            </c:dLbl>
            <c:dLbl>
              <c:idx val="5"/>
              <c:layout>
                <c:manualLayout>
                  <c:x val="3.6285269028871393E-2"/>
                  <c:y val="0.14933233440249846"/>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732A-4B5C-AD72-C423700019B5}"/>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 Overall'!$V$3:$V$8</c:f>
              <c:strCache>
                <c:ptCount val="6"/>
                <c:pt idx="0">
                  <c:v>Under $25,000</c:v>
                </c:pt>
                <c:pt idx="1">
                  <c:v>Prefer not to state</c:v>
                </c:pt>
                <c:pt idx="2">
                  <c:v>Between $25,00 and $50,000</c:v>
                </c:pt>
                <c:pt idx="3">
                  <c:v>Over $100,000</c:v>
                </c:pt>
                <c:pt idx="4">
                  <c:v>Between $50,000 and $75,000</c:v>
                </c:pt>
                <c:pt idx="5">
                  <c:v>Between $75,000 and $100,000</c:v>
                </c:pt>
              </c:strCache>
            </c:strRef>
          </c:cat>
          <c:val>
            <c:numRef>
              <c:f>'Demographics Overall'!$W$3:$W$8</c:f>
              <c:numCache>
                <c:formatCode>#,##0</c:formatCode>
                <c:ptCount val="6"/>
                <c:pt idx="0">
                  <c:v>1178</c:v>
                </c:pt>
                <c:pt idx="1">
                  <c:v>1135</c:v>
                </c:pt>
                <c:pt idx="2">
                  <c:v>857</c:v>
                </c:pt>
                <c:pt idx="3">
                  <c:v>696</c:v>
                </c:pt>
                <c:pt idx="4">
                  <c:v>528</c:v>
                </c:pt>
                <c:pt idx="5">
                  <c:v>371</c:v>
                </c:pt>
              </c:numCache>
            </c:numRef>
          </c:val>
          <c:extLst>
            <c:ext xmlns:c16="http://schemas.microsoft.com/office/drawing/2014/chart" uri="{C3380CC4-5D6E-409C-BE32-E72D297353CC}">
              <c16:uniqueId val="{0000000C-732A-4B5C-AD72-C423700019B5}"/>
            </c:ext>
          </c:extLst>
        </c:ser>
        <c:ser>
          <c:idx val="1"/>
          <c:order val="1"/>
          <c:tx>
            <c:strRef>
              <c:f>'Demographics Overall'!$X$2</c:f>
              <c:strCache>
                <c:ptCount val="1"/>
                <c:pt idx="0">
                  <c:v>Percentage Distribution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732A-4B5C-AD72-C423700019B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732A-4B5C-AD72-C423700019B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732A-4B5C-AD72-C423700019B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732A-4B5C-AD72-C423700019B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732A-4B5C-AD72-C423700019B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732A-4B5C-AD72-C423700019B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 Overall'!$V$3:$V$8</c:f>
              <c:strCache>
                <c:ptCount val="6"/>
                <c:pt idx="0">
                  <c:v>Under $25,000</c:v>
                </c:pt>
                <c:pt idx="1">
                  <c:v>Prefer not to state</c:v>
                </c:pt>
                <c:pt idx="2">
                  <c:v>Between $25,00 and $50,000</c:v>
                </c:pt>
                <c:pt idx="3">
                  <c:v>Over $100,000</c:v>
                </c:pt>
                <c:pt idx="4">
                  <c:v>Between $50,000 and $75,000</c:v>
                </c:pt>
                <c:pt idx="5">
                  <c:v>Between $75,000 and $100,000</c:v>
                </c:pt>
              </c:strCache>
            </c:strRef>
          </c:cat>
          <c:val>
            <c:numRef>
              <c:f>'Demographics Overall'!$X$3:$X$8</c:f>
              <c:numCache>
                <c:formatCode>0.00%</c:formatCode>
                <c:ptCount val="6"/>
                <c:pt idx="0">
                  <c:v>0.24721930745015741</c:v>
                </c:pt>
                <c:pt idx="1">
                  <c:v>0.23819517313746066</c:v>
                </c:pt>
                <c:pt idx="2">
                  <c:v>0.17985309548793285</c:v>
                </c:pt>
                <c:pt idx="3">
                  <c:v>0.14606505771248687</c:v>
                </c:pt>
                <c:pt idx="4">
                  <c:v>0.11080797481636936</c:v>
                </c:pt>
                <c:pt idx="5">
                  <c:v>7.7859391395592864E-2</c:v>
                </c:pt>
              </c:numCache>
            </c:numRef>
          </c:val>
          <c:extLst>
            <c:ext xmlns:c16="http://schemas.microsoft.com/office/drawing/2014/chart" uri="{C3380CC4-5D6E-409C-BE32-E72D297353CC}">
              <c16:uniqueId val="{00000019-732A-4B5C-AD72-C423700019B5}"/>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1">
                <a:solidFill>
                  <a:schemeClr val="tx1"/>
                </a:solidFill>
              </a:rPr>
              <a:t>Responses</a:t>
            </a:r>
          </a:p>
        </c:rich>
      </c:tx>
      <c:layout>
        <c:manualLayout>
          <c:xMode val="edge"/>
          <c:yMode val="edge"/>
          <c:x val="0.74005987532808382"/>
          <c:y val="8.1481481481481488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1"/>
          <c:order val="1"/>
          <c:tx>
            <c:strRef>
              <c:f>'Q6 Undeliminated'!$AL$2</c:f>
              <c:strCache>
                <c:ptCount val="1"/>
                <c:pt idx="0">
                  <c:v>Percentage Distribution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834-4257-A609-A4435845622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834-4257-A609-A4435845622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834-4257-A609-A4435845622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834-4257-A609-A4435845622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834-4257-A609-A4435845622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834-4257-A609-A4435845622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834-4257-A609-A4435845622D}"/>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'Q6 Undeliminated'!$AJ$3:$AJ$9</c:f>
              <c:strCache>
                <c:ptCount val="7"/>
                <c:pt idx="0">
                  <c:v>Education training and skills development programs</c:v>
                </c:pt>
                <c:pt idx="1">
                  <c:v>Workplace representation and right to unionize</c:v>
                </c:pt>
                <c:pt idx="2">
                  <c:v>Environmentally friendly projects that provide high-quality</c:v>
                </c:pt>
                <c:pt idx="3">
                  <c:v>Entrepreneurship and small business support</c:v>
                </c:pt>
                <c:pt idx="4">
                  <c:v>Job placement and career counseling services</c:v>
                </c:pt>
                <c:pt idx="5">
                  <c:v>Reliable transportation to high-quality jobs</c:v>
                </c:pt>
                <c:pt idx="6">
                  <c:v>Other</c:v>
                </c:pt>
              </c:strCache>
            </c:strRef>
          </c:cat>
          <c:val>
            <c:numRef>
              <c:f>'Q6 Undeliminated'!$AL$3:$AL$9</c:f>
              <c:numCache>
                <c:formatCode>0.00%</c:formatCode>
                <c:ptCount val="7"/>
                <c:pt idx="0">
                  <c:v>0.280822818086225</c:v>
                </c:pt>
                <c:pt idx="1">
                  <c:v>0.18605415352260779</c:v>
                </c:pt>
                <c:pt idx="2">
                  <c:v>0.15398264984227128</c:v>
                </c:pt>
                <c:pt idx="3">
                  <c:v>0.13045478443743427</c:v>
                </c:pt>
                <c:pt idx="4">
                  <c:v>0.12644584647739221</c:v>
                </c:pt>
                <c:pt idx="5">
                  <c:v>0.1021950578338591</c:v>
                </c:pt>
                <c:pt idx="6">
                  <c:v>2.0044689800210305E-2</c:v>
                </c:pt>
              </c:numCache>
            </c:numRef>
          </c:val>
          <c:extLst>
            <c:ext xmlns:c16="http://schemas.microsoft.com/office/drawing/2014/chart" uri="{C3380CC4-5D6E-409C-BE32-E72D297353CC}">
              <c16:uniqueId val="{0000000E-2834-4257-A609-A4435845622D}"/>
            </c:ext>
          </c:extLst>
        </c:ser>
        <c:dLbls>
          <c:showLegendKey val="0"/>
          <c:showVal val="0"/>
          <c:showCatName val="0"/>
          <c:showSerName val="0"/>
          <c:showPercent val="1"/>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'Q6 Undeliminated'!$AK$2</c15:sqref>
                        </c15:formulaRef>
                      </c:ext>
                    </c:extLst>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0-2834-4257-A609-A4435845622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2-2834-4257-A609-A4435845622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4-2834-4257-A609-A4435845622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6-2834-4257-A609-A4435845622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8-2834-4257-A609-A4435845622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A-2834-4257-A609-A4435845622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C-2834-4257-A609-A4435845622D}"/>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'Q6 Undeliminated'!$AJ$3:$AJ$9</c15:sqref>
                        </c15:formulaRef>
                      </c:ext>
                    </c:extLst>
                    <c:strCache>
                      <c:ptCount val="7"/>
                      <c:pt idx="0">
                        <c:v>Education training and skills development programs</c:v>
                      </c:pt>
                      <c:pt idx="1">
                        <c:v>Workplace representation and right to unionize</c:v>
                      </c:pt>
                      <c:pt idx="2">
                        <c:v>Environmentally friendly projects that provide high-quality</c:v>
                      </c:pt>
                      <c:pt idx="3">
                        <c:v>Entrepreneurship and small business support</c:v>
                      </c:pt>
                      <c:pt idx="4">
                        <c:v>Job placement and career counseling services</c:v>
                      </c:pt>
                      <c:pt idx="5">
                        <c:v>Reliable transportation to high-quality jobs</c:v>
                      </c:pt>
                      <c:pt idx="6">
                        <c:v>Other</c:v>
                      </c:pt>
                    </c:strCache>
                  </c:strRef>
                </c:cat>
                <c:val>
                  <c:numRef>
                    <c:extLst>
                      <c:ext uri="{02D57815-91ED-43cb-92C2-25804820EDAC}">
                        <c15:formulaRef>
                          <c15:sqref>'Q6 Undeliminated'!$AK$3:$AK$9</c15:sqref>
                        </c15:formulaRef>
                      </c:ext>
                    </c:extLst>
                    <c:numCache>
                      <c:formatCode>#,##0</c:formatCode>
                      <c:ptCount val="7"/>
                      <c:pt idx="0">
                        <c:v>4273</c:v>
                      </c:pt>
                      <c:pt idx="1">
                        <c:v>2831</c:v>
                      </c:pt>
                      <c:pt idx="2">
                        <c:v>2343</c:v>
                      </c:pt>
                      <c:pt idx="3">
                        <c:v>1985</c:v>
                      </c:pt>
                      <c:pt idx="4">
                        <c:v>1924</c:v>
                      </c:pt>
                      <c:pt idx="5">
                        <c:v>1555</c:v>
                      </c:pt>
                      <c:pt idx="6">
                        <c:v>305</c:v>
                      </c:pt>
                    </c:numCache>
                  </c:numRef>
                </c:val>
                <c:extLst>
                  <c:ext xmlns:c16="http://schemas.microsoft.com/office/drawing/2014/chart" uri="{C3380CC4-5D6E-409C-BE32-E72D297353CC}">
                    <c16:uniqueId val="{0000001D-2834-4257-A609-A4435845622D}"/>
                  </c:ext>
                </c:extLst>
              </c15:ser>
            </c15:filteredPieSeries>
          </c:ext>
        </c:extLst>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a:solidFill>
                  <a:schemeClr val="tx1"/>
                </a:solidFill>
              </a:rPr>
              <a:t>Responses</a:t>
            </a:r>
          </a:p>
        </c:rich>
      </c:tx>
      <c:layout>
        <c:manualLayout>
          <c:xMode val="edge"/>
          <c:yMode val="edge"/>
          <c:x val="0.73485154199475056"/>
          <c:y val="5.5555563656395981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1"/>
          <c:order val="1"/>
          <c:tx>
            <c:strRef>
              <c:f>'Q7 Undeliminated'!$AM$2</c:f>
              <c:strCache>
                <c:ptCount val="1"/>
                <c:pt idx="0">
                  <c:v>Percentage Distribution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70D-4487-B34D-02003ABB43F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70D-4487-B34D-02003ABB43F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70D-4487-B34D-02003ABB43F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70D-4487-B34D-02003ABB43F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70D-4487-B34D-02003ABB43F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70D-4487-B34D-02003ABB43F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570D-4487-B34D-02003ABB43F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570D-4487-B34D-02003ABB43F6}"/>
              </c:ext>
            </c:extLst>
          </c:dPt>
          <c:dLbls>
            <c:dLbl>
              <c:idx val="7"/>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F-570D-4487-B34D-02003ABB43F6}"/>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'Q7 Undeliminated'!$AK$3:$AK$10</c:f>
              <c:strCache>
                <c:ptCount val="8"/>
                <c:pt idx="0">
                  <c:v>Affordable and high-quality comprehensive healthcare</c:v>
                </c:pt>
                <c:pt idx="1">
                  <c:v>Health education to support healthier lifestyles</c:v>
                </c:pt>
                <c:pt idx="2">
                  <c:v>Access to services that meet specific healthcare needs</c:v>
                </c:pt>
                <c:pt idx="3">
                  <c:v>Expand collaboration and partnerships between healthcare providers</c:v>
                </c:pt>
                <c:pt idx="4">
                  <c:v>More healthcare professions that reflect the demographics</c:v>
                </c:pt>
                <c:pt idx="5">
                  <c:v>Access to case workers who can identify specific healthcare needs and resources</c:v>
                </c:pt>
                <c:pt idx="6">
                  <c:v>Culturally-sensitive care</c:v>
                </c:pt>
                <c:pt idx="7">
                  <c:v>Other</c:v>
                </c:pt>
              </c:strCache>
            </c:strRef>
          </c:cat>
          <c:val>
            <c:numRef>
              <c:f>'Q7 Undeliminated'!$AM$3:$AM$10</c:f>
              <c:numCache>
                <c:formatCode>0.00%</c:formatCode>
                <c:ptCount val="8"/>
                <c:pt idx="0">
                  <c:v>0.25875639512003146</c:v>
                </c:pt>
                <c:pt idx="1">
                  <c:v>0.16981503345139709</c:v>
                </c:pt>
                <c:pt idx="2">
                  <c:v>0.16187852551488915</c:v>
                </c:pt>
                <c:pt idx="3">
                  <c:v>0.12154007608553064</c:v>
                </c:pt>
                <c:pt idx="4">
                  <c:v>9.8911189820280729E-2</c:v>
                </c:pt>
                <c:pt idx="5">
                  <c:v>9.7796143250688708E-2</c:v>
                </c:pt>
                <c:pt idx="6">
                  <c:v>7.5495211858848221E-2</c:v>
                </c:pt>
                <c:pt idx="7">
                  <c:v>1.5807424898333988E-2</c:v>
                </c:pt>
              </c:numCache>
            </c:numRef>
          </c:val>
          <c:extLst>
            <c:ext xmlns:c16="http://schemas.microsoft.com/office/drawing/2014/chart" uri="{C3380CC4-5D6E-409C-BE32-E72D297353CC}">
              <c16:uniqueId val="{00000010-570D-4487-B34D-02003ABB43F6}"/>
            </c:ext>
          </c:extLst>
        </c:ser>
        <c:dLbls>
          <c:showLegendKey val="0"/>
          <c:showVal val="0"/>
          <c:showCatName val="0"/>
          <c:showSerName val="0"/>
          <c:showPercent val="1"/>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'Q7 Undeliminated'!$AL$2</c15:sqref>
                        </c15:formulaRef>
                      </c:ext>
                    </c:extLst>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2-570D-4487-B34D-02003ABB43F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4-570D-4487-B34D-02003ABB43F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6-570D-4487-B34D-02003ABB43F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8-570D-4487-B34D-02003ABB43F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A-570D-4487-B34D-02003ABB43F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C-570D-4487-B34D-02003ABB43F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E-570D-4487-B34D-02003ABB43F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20-570D-4487-B34D-02003ABB43F6}"/>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'Q7 Undeliminated'!$AK$3:$AK$10</c15:sqref>
                        </c15:formulaRef>
                      </c:ext>
                    </c:extLst>
                    <c:strCache>
                      <c:ptCount val="8"/>
                      <c:pt idx="0">
                        <c:v>Affordable and high-quality comprehensive healthcare</c:v>
                      </c:pt>
                      <c:pt idx="1">
                        <c:v>Health education to support healthier lifestyles</c:v>
                      </c:pt>
                      <c:pt idx="2">
                        <c:v>Access to services that meet specific healthcare needs</c:v>
                      </c:pt>
                      <c:pt idx="3">
                        <c:v>Expand collaboration and partnerships between healthcare providers</c:v>
                      </c:pt>
                      <c:pt idx="4">
                        <c:v>More healthcare professions that reflect the demographics</c:v>
                      </c:pt>
                      <c:pt idx="5">
                        <c:v>Access to case workers who can identify specific healthcare needs and resources</c:v>
                      </c:pt>
                      <c:pt idx="6">
                        <c:v>Culturally-sensitive care</c:v>
                      </c:pt>
                      <c:pt idx="7">
                        <c:v>Other</c:v>
                      </c:pt>
                    </c:strCache>
                  </c:strRef>
                </c:cat>
                <c:val>
                  <c:numRef>
                    <c:extLst>
                      <c:ext uri="{02D57815-91ED-43cb-92C2-25804820EDAC}">
                        <c15:formulaRef>
                          <c15:sqref>'Q7 Undeliminated'!$AL$3:$AL$10</c15:sqref>
                        </c15:formulaRef>
                      </c:ext>
                    </c:extLst>
                    <c:numCache>
                      <c:formatCode>#,##0</c:formatCode>
                      <c:ptCount val="8"/>
                      <c:pt idx="0">
                        <c:v>3945</c:v>
                      </c:pt>
                      <c:pt idx="1">
                        <c:v>2589</c:v>
                      </c:pt>
                      <c:pt idx="2">
                        <c:v>2468</c:v>
                      </c:pt>
                      <c:pt idx="3">
                        <c:v>1853</c:v>
                      </c:pt>
                      <c:pt idx="4">
                        <c:v>1508</c:v>
                      </c:pt>
                      <c:pt idx="5">
                        <c:v>1491</c:v>
                      </c:pt>
                      <c:pt idx="6">
                        <c:v>1151</c:v>
                      </c:pt>
                      <c:pt idx="7">
                        <c:v>241</c:v>
                      </c:pt>
                    </c:numCache>
                  </c:numRef>
                </c:val>
                <c:extLst>
                  <c:ext xmlns:c16="http://schemas.microsoft.com/office/drawing/2014/chart" uri="{C3380CC4-5D6E-409C-BE32-E72D297353CC}">
                    <c16:uniqueId val="{00000021-570D-4487-B34D-02003ABB43F6}"/>
                  </c:ext>
                </c:extLst>
              </c15:ser>
            </c15:filteredPieSeries>
          </c:ext>
        </c:extLst>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a:solidFill>
                  <a:schemeClr val="tx1"/>
                </a:solidFill>
              </a:rPr>
              <a:t>Responses</a:t>
            </a:r>
          </a:p>
        </c:rich>
      </c:tx>
      <c:layout>
        <c:manualLayout>
          <c:xMode val="edge"/>
          <c:yMode val="edge"/>
          <c:x val="0.74630987532808402"/>
          <c:y val="7.9629629629629634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1"/>
          <c:order val="1"/>
          <c:tx>
            <c:strRef>
              <c:f>'Q8 Undeliminated'!$AJ$1</c:f>
              <c:strCache>
                <c:ptCount val="1"/>
                <c:pt idx="0">
                  <c:v>Percentage Distribution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EAC-47FB-BC75-201812DA2D6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EAC-47FB-BC75-201812DA2D6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EAC-47FB-BC75-201812DA2D6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EAC-47FB-BC75-201812DA2D6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EAC-47FB-BC75-201812DA2D6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EAC-47FB-BC75-201812DA2D6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EAC-47FB-BC75-201812DA2D61}"/>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BEAC-47FB-BC75-201812DA2D61}"/>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BEAC-47FB-BC75-201812DA2D61}"/>
              </c:ext>
            </c:extLst>
          </c:dPt>
          <c:dLbls>
            <c:dLbl>
              <c:idx val="8"/>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11-BEAC-47FB-BC75-201812DA2D6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'Q8 Undeliminated'!$AH$2:$AH$10</c:f>
              <c:strCache>
                <c:ptCount val="9"/>
                <c:pt idx="0">
                  <c:v>Better distribution of, access to, or investment in parks, green spaces, and climate resiliency projects in disinvested communities (examples include tree planting, shade structures, access to water fountains)</c:v>
                </c:pt>
                <c:pt idx="1">
                  <c:v>Local, healthy, and affordable food options</c:v>
                </c:pt>
                <c:pt idx="2">
                  <c:v>Better land use planning that prevents the concentration of polluting industries or hazardous sites</c:v>
                </c:pt>
                <c:pt idx="3">
                  <c:v>Environmental education to support eco-friendly lifestyles (examples include water conservation, energy conservation, recycling)</c:v>
                </c:pt>
                <c:pt idx="4">
                  <c:v>Expand environmentally clean jobs and Industries (examples include solar panels, wind turbines, energy engineers)</c:v>
                </c:pt>
                <c:pt idx="5">
                  <c:v>Collaboration and partnerships between government agencies, academic institutions, community organizations, and others</c:v>
                </c:pt>
                <c:pt idx="6">
                  <c:v>Expand access to active transportation options (examples include walking, cycling, electric scooters)</c:v>
                </c:pt>
                <c:pt idx="7">
                  <c:v>Access to green technology and infrastructure (examples include EV chargers, energy efficient buildings, recycling facilities)</c:v>
                </c:pt>
                <c:pt idx="8">
                  <c:v>Other</c:v>
                </c:pt>
              </c:strCache>
            </c:strRef>
          </c:cat>
          <c:val>
            <c:numRef>
              <c:f>'Q8 Undeliminated'!$AJ$2:$AJ$10</c:f>
              <c:numCache>
                <c:formatCode>0.00%</c:formatCode>
                <c:ptCount val="9"/>
                <c:pt idx="0">
                  <c:v>0.19886401162406711</c:v>
                </c:pt>
                <c:pt idx="1">
                  <c:v>0.18710785284987783</c:v>
                </c:pt>
                <c:pt idx="2">
                  <c:v>0.17152103559870549</c:v>
                </c:pt>
                <c:pt idx="3">
                  <c:v>0.12185456706954627</c:v>
                </c:pt>
                <c:pt idx="4">
                  <c:v>9.4577636879994723E-2</c:v>
                </c:pt>
                <c:pt idx="5">
                  <c:v>7.5556436166699686E-2</c:v>
                </c:pt>
                <c:pt idx="6">
                  <c:v>7.4631794465358961E-2</c:v>
                </c:pt>
                <c:pt idx="7">
                  <c:v>5.9639389736477116E-2</c:v>
                </c:pt>
                <c:pt idx="8">
                  <c:v>1.6247275609272836E-2</c:v>
                </c:pt>
              </c:numCache>
            </c:numRef>
          </c:val>
          <c:extLst>
            <c:ext xmlns:c16="http://schemas.microsoft.com/office/drawing/2014/chart" uri="{C3380CC4-5D6E-409C-BE32-E72D297353CC}">
              <c16:uniqueId val="{00000012-BEAC-47FB-BC75-201812DA2D61}"/>
            </c:ext>
          </c:extLst>
        </c:ser>
        <c:dLbls>
          <c:showLegendKey val="0"/>
          <c:showVal val="0"/>
          <c:showCatName val="0"/>
          <c:showSerName val="0"/>
          <c:showPercent val="1"/>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'Q8 Undeliminated'!$AI$1</c15:sqref>
                        </c15:formulaRef>
                      </c:ext>
                    </c:extLst>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4-BEAC-47FB-BC75-201812DA2D6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6-BEAC-47FB-BC75-201812DA2D6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8-BEAC-47FB-BC75-201812DA2D6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A-BEAC-47FB-BC75-201812DA2D6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C-BEAC-47FB-BC75-201812DA2D6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E-BEAC-47FB-BC75-201812DA2D6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20-BEAC-47FB-BC75-201812DA2D61}"/>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22-BEAC-47FB-BC75-201812DA2D61}"/>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24-BEAC-47FB-BC75-201812DA2D61}"/>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'Q8 Undeliminated'!$AH$2:$AH$10</c15:sqref>
                        </c15:formulaRef>
                      </c:ext>
                    </c:extLst>
                    <c:strCache>
                      <c:ptCount val="9"/>
                      <c:pt idx="0">
                        <c:v>Better distribution of, access to, or investment in parks, green spaces, and climate resiliency projects in disinvested communities (examples include tree planting, shade structures, access to water fountains)</c:v>
                      </c:pt>
                      <c:pt idx="1">
                        <c:v>Local, healthy, and affordable food options</c:v>
                      </c:pt>
                      <c:pt idx="2">
                        <c:v>Better land use planning that prevents the concentration of polluting industries or hazardous sites</c:v>
                      </c:pt>
                      <c:pt idx="3">
                        <c:v>Environmental education to support eco-friendly lifestyles (examples include water conservation, energy conservation, recycling)</c:v>
                      </c:pt>
                      <c:pt idx="4">
                        <c:v>Expand environmentally clean jobs and Industries (examples include solar panels, wind turbines, energy engineers)</c:v>
                      </c:pt>
                      <c:pt idx="5">
                        <c:v>Collaboration and partnerships between government agencies, academic institutions, community organizations, and others</c:v>
                      </c:pt>
                      <c:pt idx="6">
                        <c:v>Expand access to active transportation options (examples include walking, cycling, electric scooters)</c:v>
                      </c:pt>
                      <c:pt idx="7">
                        <c:v>Access to green technology and infrastructure (examples include EV chargers, energy efficient buildings, recycling facilities)</c:v>
                      </c:pt>
                      <c:pt idx="8">
                        <c:v>Other</c:v>
                      </c:pt>
                    </c:strCache>
                  </c:strRef>
                </c:cat>
                <c:val>
                  <c:numRef>
                    <c:extLst>
                      <c:ext uri="{02D57815-91ED-43cb-92C2-25804820EDAC}">
                        <c15:formulaRef>
                          <c15:sqref>'Q8 Undeliminated'!$AI$2:$AI$10</c15:sqref>
                        </c15:formulaRef>
                      </c:ext>
                    </c:extLst>
                    <c:numCache>
                      <c:formatCode>#,##0</c:formatCode>
                      <c:ptCount val="9"/>
                      <c:pt idx="0">
                        <c:v>3011</c:v>
                      </c:pt>
                      <c:pt idx="1">
                        <c:v>2833</c:v>
                      </c:pt>
                      <c:pt idx="2">
                        <c:v>2597</c:v>
                      </c:pt>
                      <c:pt idx="3">
                        <c:v>1845</c:v>
                      </c:pt>
                      <c:pt idx="4">
                        <c:v>1432</c:v>
                      </c:pt>
                      <c:pt idx="5">
                        <c:v>1144</c:v>
                      </c:pt>
                      <c:pt idx="6">
                        <c:v>1130</c:v>
                      </c:pt>
                      <c:pt idx="7">
                        <c:v>903</c:v>
                      </c:pt>
                      <c:pt idx="8">
                        <c:v>246</c:v>
                      </c:pt>
                    </c:numCache>
                  </c:numRef>
                </c:val>
                <c:extLst>
                  <c:ext xmlns:c16="http://schemas.microsoft.com/office/drawing/2014/chart" uri="{C3380CC4-5D6E-409C-BE32-E72D297353CC}">
                    <c16:uniqueId val="{00000025-BEAC-47FB-BC75-201812DA2D61}"/>
                  </c:ext>
                </c:extLst>
              </c15:ser>
            </c15:filteredPieSeries>
          </c:ext>
        </c:extLst>
      </c:pieChart>
      <c:spPr>
        <a:noFill/>
        <a:ln>
          <a:noFill/>
        </a:ln>
        <a:effectLst/>
      </c:spPr>
    </c:plotArea>
    <c:legend>
      <c:legendPos val="r"/>
      <c:layout>
        <c:manualLayout>
          <c:xMode val="edge"/>
          <c:yMode val="edge"/>
          <c:x val="0.54787171916010502"/>
          <c:y val="0.16524234470691163"/>
          <c:w val="0.445878280839895"/>
          <c:h val="0.78264479440069989"/>
        </c:manualLayout>
      </c:layout>
      <c:overlay val="0"/>
      <c:spPr>
        <a:noFill/>
        <a:ln>
          <a:noFill/>
        </a:ln>
        <a:effectLst/>
      </c:spPr>
      <c:txPr>
        <a:bodyPr rot="0" spcFirstLastPara="1" vertOverflow="ellipsis" vert="horz" wrap="square" anchor="ctr" anchorCtr="1"/>
        <a:lstStyle/>
        <a:p>
          <a:pPr>
            <a:defRPr sz="14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a:solidFill>
                  <a:schemeClr val="tx1"/>
                </a:solidFill>
              </a:rPr>
              <a:t>Responses</a:t>
            </a:r>
          </a:p>
        </c:rich>
      </c:tx>
      <c:layout>
        <c:manualLayout>
          <c:xMode val="edge"/>
          <c:yMode val="edge"/>
          <c:x val="0.69318487532808382"/>
          <c:y val="7.0370370370370375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1"/>
          <c:order val="1"/>
          <c:tx>
            <c:strRef>
              <c:f>'Q11 Undeliminated'!$AH$1</c:f>
              <c:strCache>
                <c:ptCount val="1"/>
                <c:pt idx="0">
                  <c:v>Percentage Distribution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936-4219-9A35-D9AD946EB5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936-4219-9A35-D9AD946EB52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936-4219-9A35-D9AD946EB52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936-4219-9A35-D9AD946EB52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936-4219-9A35-D9AD946EB52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936-4219-9A35-D9AD946EB52F}"/>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936-4219-9A35-D9AD946EB52F}"/>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'Q11 Undeliminated'!$AF$2:$AF$8</c:f>
              <c:strCache>
                <c:ptCount val="7"/>
                <c:pt idx="0">
                  <c:v>Growing industries that create high-quality jobs</c:v>
                </c:pt>
                <c:pt idx="1">
                  <c:v>Increasing economic equity</c:v>
                </c:pt>
                <c:pt idx="2">
                  <c:v>Increasing health equity</c:v>
                </c:pt>
                <c:pt idx="3">
                  <c:v>Increasing environmental equity</c:v>
                </c:pt>
                <c:pt idx="4">
                  <c:v>Better preparing for and/or responding to economic shocks</c:v>
                </c:pt>
                <c:pt idx="5">
                  <c:v>Better aligning with state climate goals (for example clean energy, air pollution reduction, sustainable water management)</c:v>
                </c:pt>
                <c:pt idx="6">
                  <c:v>Other</c:v>
                </c:pt>
              </c:strCache>
            </c:strRef>
          </c:cat>
          <c:val>
            <c:numRef>
              <c:f>'Q11 Undeliminated'!$AH$2:$AH$8</c:f>
              <c:numCache>
                <c:formatCode>0.00%</c:formatCode>
                <c:ptCount val="7"/>
                <c:pt idx="0">
                  <c:v>0.20613752061375207</c:v>
                </c:pt>
                <c:pt idx="1">
                  <c:v>0.199971319997132</c:v>
                </c:pt>
                <c:pt idx="2">
                  <c:v>0.19538251953825195</c:v>
                </c:pt>
                <c:pt idx="3">
                  <c:v>0.14103391410339142</c:v>
                </c:pt>
                <c:pt idx="4">
                  <c:v>0.1198107119810712</c:v>
                </c:pt>
                <c:pt idx="5">
                  <c:v>0.11859181185918119</c:v>
                </c:pt>
                <c:pt idx="6">
                  <c:v>1.9072201907220192E-2</c:v>
                </c:pt>
              </c:numCache>
            </c:numRef>
          </c:val>
          <c:extLst>
            <c:ext xmlns:c16="http://schemas.microsoft.com/office/drawing/2014/chart" uri="{C3380CC4-5D6E-409C-BE32-E72D297353CC}">
              <c16:uniqueId val="{0000000E-D936-4219-9A35-D9AD946EB52F}"/>
            </c:ext>
          </c:extLst>
        </c:ser>
        <c:dLbls>
          <c:showLegendKey val="0"/>
          <c:showVal val="0"/>
          <c:showCatName val="0"/>
          <c:showSerName val="0"/>
          <c:showPercent val="1"/>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'Q11 Undeliminated'!$AG$1</c15:sqref>
                        </c15:formulaRef>
                      </c:ext>
                    </c:extLst>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0-D936-4219-9A35-D9AD946EB5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2-D936-4219-9A35-D9AD946EB52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4-D936-4219-9A35-D9AD946EB52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6-D936-4219-9A35-D9AD946EB52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8-D936-4219-9A35-D9AD946EB52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A-D936-4219-9A35-D9AD946EB52F}"/>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C-D936-4219-9A35-D9AD946EB52F}"/>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'Q11 Undeliminated'!$AF$2:$AF$8</c15:sqref>
                        </c15:formulaRef>
                      </c:ext>
                    </c:extLst>
                    <c:strCache>
                      <c:ptCount val="7"/>
                      <c:pt idx="0">
                        <c:v>Growing industries that create high-quality jobs</c:v>
                      </c:pt>
                      <c:pt idx="1">
                        <c:v>Increasing economic equity</c:v>
                      </c:pt>
                      <c:pt idx="2">
                        <c:v>Increasing health equity</c:v>
                      </c:pt>
                      <c:pt idx="3">
                        <c:v>Increasing environmental equity</c:v>
                      </c:pt>
                      <c:pt idx="4">
                        <c:v>Better preparing for and/or responding to economic shocks</c:v>
                      </c:pt>
                      <c:pt idx="5">
                        <c:v>Better aligning with state climate goals (for example clean energy, air pollution reduction, sustainable water management)</c:v>
                      </c:pt>
                      <c:pt idx="6">
                        <c:v>Other</c:v>
                      </c:pt>
                    </c:strCache>
                  </c:strRef>
                </c:cat>
                <c:val>
                  <c:numRef>
                    <c:extLst>
                      <c:ext uri="{02D57815-91ED-43cb-92C2-25804820EDAC}">
                        <c15:formulaRef>
                          <c15:sqref>'Q11 Undeliminated'!$AG$2:$AG$8</c15:sqref>
                        </c15:formulaRef>
                      </c:ext>
                    </c:extLst>
                    <c:numCache>
                      <c:formatCode>#,##0</c:formatCode>
                      <c:ptCount val="7"/>
                      <c:pt idx="0">
                        <c:v>2875</c:v>
                      </c:pt>
                      <c:pt idx="1">
                        <c:v>2789</c:v>
                      </c:pt>
                      <c:pt idx="2">
                        <c:v>2725</c:v>
                      </c:pt>
                      <c:pt idx="3">
                        <c:v>1967</c:v>
                      </c:pt>
                      <c:pt idx="4">
                        <c:v>1671</c:v>
                      </c:pt>
                      <c:pt idx="5">
                        <c:v>1654</c:v>
                      </c:pt>
                      <c:pt idx="6">
                        <c:v>266</c:v>
                      </c:pt>
                    </c:numCache>
                  </c:numRef>
                </c:val>
                <c:extLst>
                  <c:ext xmlns:c16="http://schemas.microsoft.com/office/drawing/2014/chart" uri="{C3380CC4-5D6E-409C-BE32-E72D297353CC}">
                    <c16:uniqueId val="{0000001D-D936-4219-9A35-D9AD946EB52F}"/>
                  </c:ext>
                </c:extLst>
              </c15:ser>
            </c15:filteredPieSeries>
          </c:ext>
        </c:extLst>
      </c:pieChart>
      <c:spPr>
        <a:noFill/>
        <a:ln>
          <a:noFill/>
        </a:ln>
        <a:effectLst/>
      </c:spPr>
    </c:plotArea>
    <c:legend>
      <c:legendPos val="r"/>
      <c:layout>
        <c:manualLayout>
          <c:xMode val="edge"/>
          <c:yMode val="edge"/>
          <c:x val="0.62134087926509185"/>
          <c:y val="0.18153922426363372"/>
          <c:w val="0.37761745406824149"/>
          <c:h val="0.7315325167687372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0.90234</cdr:x>
      <cdr:y>0.94615</cdr:y>
    </cdr:from>
    <cdr:to>
      <cdr:x>1</cdr:x>
      <cdr:y>1</cdr:y>
    </cdr:to>
    <cdr:sp macro="" textlink="">
      <cdr:nvSpPr>
        <cdr:cNvPr id="2" name="TextBox 1">
          <a:extLst xmlns:a="http://schemas.openxmlformats.org/drawingml/2006/main">
            <a:ext uri="{FF2B5EF4-FFF2-40B4-BE49-F238E27FC236}">
              <a16:creationId xmlns:a16="http://schemas.microsoft.com/office/drawing/2014/main" id="{611BB894-383E-49C6-BD00-AC913CCF8EDD}"/>
            </a:ext>
          </a:extLst>
        </cdr:cNvPr>
        <cdr:cNvSpPr txBox="1"/>
      </cdr:nvSpPr>
      <cdr:spPr>
        <a:xfrm xmlns:a="http://schemas.openxmlformats.org/drawingml/2006/main">
          <a:off x="11017260" y="6506098"/>
          <a:ext cx="1190671" cy="36930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5,288</a:t>
          </a:r>
        </a:p>
      </cdr:txBody>
    </cdr:sp>
  </cdr:relSizeAnchor>
</c:userShapes>
</file>

<file path=ppt/drawings/drawing10.xml><?xml version="1.0" encoding="utf-8"?>
<c:userShapes xmlns:c="http://schemas.openxmlformats.org/drawingml/2006/chart">
  <cdr:relSizeAnchor xmlns:cdr="http://schemas.openxmlformats.org/drawingml/2006/chartDrawing">
    <cdr:from>
      <cdr:x>0.90237</cdr:x>
      <cdr:y>0.94248</cdr:y>
    </cdr:from>
    <cdr:to>
      <cdr:x>1</cdr:x>
      <cdr:y>1</cdr:y>
    </cdr:to>
    <cdr:sp macro="" textlink="">
      <cdr:nvSpPr>
        <cdr:cNvPr id="2" name="TextBox 1">
          <a:extLst xmlns:a="http://schemas.openxmlformats.org/drawingml/2006/main">
            <a:ext uri="{FF2B5EF4-FFF2-40B4-BE49-F238E27FC236}">
              <a16:creationId xmlns:a16="http://schemas.microsoft.com/office/drawing/2014/main" id="{3C299896-F7D6-8DA2-CC62-EF02C8ACB9B4}"/>
            </a:ext>
          </a:extLst>
        </cdr:cNvPr>
        <cdr:cNvSpPr txBox="1"/>
      </cdr:nvSpPr>
      <cdr:spPr>
        <a:xfrm xmlns:a="http://schemas.openxmlformats.org/drawingml/2006/main">
          <a:off x="11064543" y="6519839"/>
          <a:ext cx="1178257" cy="38896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5,973</a:t>
          </a:r>
        </a:p>
      </cdr:txBody>
    </cdr:sp>
  </cdr:relSizeAnchor>
</c:userShapes>
</file>

<file path=ppt/drawings/drawing11.xml><?xml version="1.0" encoding="utf-8"?>
<c:userShapes xmlns:c="http://schemas.openxmlformats.org/drawingml/2006/chart">
  <cdr:relSizeAnchor xmlns:cdr="http://schemas.openxmlformats.org/drawingml/2006/chartDrawing">
    <cdr:from>
      <cdr:x>0.90237</cdr:x>
      <cdr:y>0.94248</cdr:y>
    </cdr:from>
    <cdr:to>
      <cdr:x>1</cdr:x>
      <cdr:y>1</cdr:y>
    </cdr:to>
    <cdr:sp macro="" textlink="">
      <cdr:nvSpPr>
        <cdr:cNvPr id="2" name="TextBox 1">
          <a:extLst xmlns:a="http://schemas.openxmlformats.org/drawingml/2006/main">
            <a:ext uri="{FF2B5EF4-FFF2-40B4-BE49-F238E27FC236}">
              <a16:creationId xmlns:a16="http://schemas.microsoft.com/office/drawing/2014/main" id="{565F67DA-8B74-DC04-6A7F-13F5EC2772D7}"/>
            </a:ext>
          </a:extLst>
        </cdr:cNvPr>
        <cdr:cNvSpPr txBox="1"/>
      </cdr:nvSpPr>
      <cdr:spPr>
        <a:xfrm xmlns:a="http://schemas.openxmlformats.org/drawingml/2006/main">
          <a:off x="11052552" y="6514344"/>
          <a:ext cx="1190248" cy="39445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5,656</a:t>
          </a:r>
        </a:p>
      </cdr:txBody>
    </cdr:sp>
  </cdr:relSizeAnchor>
</c:userShapes>
</file>

<file path=ppt/drawings/drawing12.xml><?xml version="1.0" encoding="utf-8"?>
<c:userShapes xmlns:c="http://schemas.openxmlformats.org/drawingml/2006/chart">
  <cdr:relSizeAnchor xmlns:cdr="http://schemas.openxmlformats.org/drawingml/2006/chartDrawing">
    <cdr:from>
      <cdr:x>0.90237</cdr:x>
      <cdr:y>0.94248</cdr:y>
    </cdr:from>
    <cdr:to>
      <cdr:x>1</cdr:x>
      <cdr:y>1</cdr:y>
    </cdr:to>
    <cdr:sp macro="" textlink="">
      <cdr:nvSpPr>
        <cdr:cNvPr id="2" name="TextBox 1">
          <a:extLst xmlns:a="http://schemas.openxmlformats.org/drawingml/2006/main">
            <a:ext uri="{FF2B5EF4-FFF2-40B4-BE49-F238E27FC236}">
              <a16:creationId xmlns:a16="http://schemas.microsoft.com/office/drawing/2014/main" id="{D4764094-76E9-835D-E8D8-441C19D30CFB}"/>
            </a:ext>
          </a:extLst>
        </cdr:cNvPr>
        <cdr:cNvSpPr txBox="1"/>
      </cdr:nvSpPr>
      <cdr:spPr>
        <a:xfrm xmlns:a="http://schemas.openxmlformats.org/drawingml/2006/main">
          <a:off x="11052551" y="6514344"/>
          <a:ext cx="1190248" cy="39445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2,583</a:t>
          </a:r>
        </a:p>
      </cdr:txBody>
    </cdr:sp>
  </cdr:relSizeAnchor>
</c:userShapes>
</file>

<file path=ppt/drawings/drawing13.xml><?xml version="1.0" encoding="utf-8"?>
<c:userShapes xmlns:c="http://schemas.openxmlformats.org/drawingml/2006/chart">
  <cdr:relSizeAnchor xmlns:cdr="http://schemas.openxmlformats.org/drawingml/2006/chartDrawing">
    <cdr:from>
      <cdr:x>0.90237</cdr:x>
      <cdr:y>0.94248</cdr:y>
    </cdr:from>
    <cdr:to>
      <cdr:x>1</cdr:x>
      <cdr:y>1</cdr:y>
    </cdr:to>
    <cdr:sp macro="" textlink="">
      <cdr:nvSpPr>
        <cdr:cNvPr id="2" name="TextBox 1">
          <a:extLst xmlns:a="http://schemas.openxmlformats.org/drawingml/2006/main">
            <a:ext uri="{FF2B5EF4-FFF2-40B4-BE49-F238E27FC236}">
              <a16:creationId xmlns:a16="http://schemas.microsoft.com/office/drawing/2014/main" id="{8EC8C8CF-E576-87AC-FCE4-E98ED37D5C8F}"/>
            </a:ext>
          </a:extLst>
        </cdr:cNvPr>
        <cdr:cNvSpPr txBox="1"/>
      </cdr:nvSpPr>
      <cdr:spPr>
        <a:xfrm xmlns:a="http://schemas.openxmlformats.org/drawingml/2006/main">
          <a:off x="11052552" y="6514344"/>
          <a:ext cx="1190248" cy="39445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2,711</a:t>
          </a:r>
        </a:p>
      </cdr:txBody>
    </cdr:sp>
  </cdr:relSizeAnchor>
</c:userShapes>
</file>

<file path=ppt/drawings/drawing14.xml><?xml version="1.0" encoding="utf-8"?>
<c:userShapes xmlns:c="http://schemas.openxmlformats.org/drawingml/2006/chart">
  <cdr:relSizeAnchor xmlns:cdr="http://schemas.openxmlformats.org/drawingml/2006/chartDrawing">
    <cdr:from>
      <cdr:x>0.89006</cdr:x>
      <cdr:y>0.93532</cdr:y>
    </cdr:from>
    <cdr:to>
      <cdr:x>0.98769</cdr:x>
      <cdr:y>0.98209</cdr:y>
    </cdr:to>
    <cdr:sp macro="" textlink="">
      <cdr:nvSpPr>
        <cdr:cNvPr id="2" name="TextBox 1">
          <a:extLst xmlns:a="http://schemas.openxmlformats.org/drawingml/2006/main">
            <a:ext uri="{FF2B5EF4-FFF2-40B4-BE49-F238E27FC236}">
              <a16:creationId xmlns:a16="http://schemas.microsoft.com/office/drawing/2014/main" id="{BF323A84-F298-6DC9-AC5B-5016C3FBDF5E}"/>
            </a:ext>
          </a:extLst>
        </cdr:cNvPr>
        <cdr:cNvSpPr txBox="1"/>
      </cdr:nvSpPr>
      <cdr:spPr>
        <a:xfrm xmlns:a="http://schemas.openxmlformats.org/drawingml/2006/main">
          <a:off x="10851625" y="6414448"/>
          <a:ext cx="1190248" cy="32072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4,646</a:t>
          </a:r>
        </a:p>
      </cdr:txBody>
    </cdr:sp>
  </cdr:relSizeAnchor>
</c:userShapes>
</file>

<file path=ppt/drawings/drawing2.xml><?xml version="1.0" encoding="utf-8"?>
<c:userShapes xmlns:c="http://schemas.openxmlformats.org/drawingml/2006/chart">
  <cdr:relSizeAnchor xmlns:cdr="http://schemas.openxmlformats.org/drawingml/2006/chartDrawing">
    <cdr:from>
      <cdr:x>0.89948</cdr:x>
      <cdr:y>0.94128</cdr:y>
    </cdr:from>
    <cdr:to>
      <cdr:x>0.99714</cdr:x>
      <cdr:y>0.99513</cdr:y>
    </cdr:to>
    <cdr:sp macro="" textlink="">
      <cdr:nvSpPr>
        <cdr:cNvPr id="2" name="TextBox 1">
          <a:extLst xmlns:a="http://schemas.openxmlformats.org/drawingml/2006/main">
            <a:ext uri="{FF2B5EF4-FFF2-40B4-BE49-F238E27FC236}">
              <a16:creationId xmlns:a16="http://schemas.microsoft.com/office/drawing/2014/main" id="{45B1AD94-FABB-B9FA-6886-793BB88625AF}"/>
            </a:ext>
          </a:extLst>
        </cdr:cNvPr>
        <cdr:cNvSpPr txBox="1"/>
      </cdr:nvSpPr>
      <cdr:spPr>
        <a:xfrm xmlns:a="http://schemas.openxmlformats.org/drawingml/2006/main">
          <a:off x="10966449" y="6455291"/>
          <a:ext cx="1190625" cy="3693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5,021</a:t>
          </a:r>
        </a:p>
      </cdr:txBody>
    </cdr:sp>
  </cdr:relSizeAnchor>
</c:userShapes>
</file>

<file path=ppt/drawings/drawing3.xml><?xml version="1.0" encoding="utf-8"?>
<c:userShapes xmlns:c="http://schemas.openxmlformats.org/drawingml/2006/chart">
  <cdr:relSizeAnchor xmlns:cdr="http://schemas.openxmlformats.org/drawingml/2006/chartDrawing">
    <cdr:from>
      <cdr:x>0.89948</cdr:x>
      <cdr:y>0.94128</cdr:y>
    </cdr:from>
    <cdr:to>
      <cdr:x>0.99714</cdr:x>
      <cdr:y>0.99513</cdr:y>
    </cdr:to>
    <cdr:sp macro="" textlink="">
      <cdr:nvSpPr>
        <cdr:cNvPr id="2" name="TextBox 1">
          <a:extLst xmlns:a="http://schemas.openxmlformats.org/drawingml/2006/main">
            <a:ext uri="{FF2B5EF4-FFF2-40B4-BE49-F238E27FC236}">
              <a16:creationId xmlns:a16="http://schemas.microsoft.com/office/drawing/2014/main" id="{45B1AD94-FABB-B9FA-6886-793BB88625AF}"/>
            </a:ext>
          </a:extLst>
        </cdr:cNvPr>
        <cdr:cNvSpPr txBox="1"/>
      </cdr:nvSpPr>
      <cdr:spPr>
        <a:xfrm xmlns:a="http://schemas.openxmlformats.org/drawingml/2006/main">
          <a:off x="10966449" y="6455291"/>
          <a:ext cx="1190625" cy="3693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5,067</a:t>
          </a:r>
        </a:p>
      </cdr:txBody>
    </cdr:sp>
  </cdr:relSizeAnchor>
</c:userShapes>
</file>

<file path=ppt/drawings/drawing4.xml><?xml version="1.0" encoding="utf-8"?>
<c:userShapes xmlns:c="http://schemas.openxmlformats.org/drawingml/2006/chart">
  <cdr:relSizeAnchor xmlns:cdr="http://schemas.openxmlformats.org/drawingml/2006/chartDrawing">
    <cdr:from>
      <cdr:x>0.90234</cdr:x>
      <cdr:y>0.94615</cdr:y>
    </cdr:from>
    <cdr:to>
      <cdr:x>1</cdr:x>
      <cdr:y>1</cdr:y>
    </cdr:to>
    <cdr:sp macro="" textlink="">
      <cdr:nvSpPr>
        <cdr:cNvPr id="2" name="TextBox 1">
          <a:extLst xmlns:a="http://schemas.openxmlformats.org/drawingml/2006/main">
            <a:ext uri="{FF2B5EF4-FFF2-40B4-BE49-F238E27FC236}">
              <a16:creationId xmlns:a16="http://schemas.microsoft.com/office/drawing/2014/main" id="{16BCE05B-732D-0A7B-46A4-242045E0298D}"/>
            </a:ext>
          </a:extLst>
        </cdr:cNvPr>
        <cdr:cNvSpPr txBox="1"/>
      </cdr:nvSpPr>
      <cdr:spPr>
        <a:xfrm xmlns:a="http://schemas.openxmlformats.org/drawingml/2006/main">
          <a:off x="11052129" y="6539496"/>
          <a:ext cx="1190671" cy="36930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4,764</a:t>
          </a:r>
        </a:p>
      </cdr:txBody>
    </cdr:sp>
  </cdr:relSizeAnchor>
</c:userShapes>
</file>

<file path=ppt/drawings/drawing5.xml><?xml version="1.0" encoding="utf-8"?>
<c:userShapes xmlns:c="http://schemas.openxmlformats.org/drawingml/2006/chart">
  <cdr:relSizeAnchor xmlns:cdr="http://schemas.openxmlformats.org/drawingml/2006/chartDrawing">
    <cdr:from>
      <cdr:x>0.66406</cdr:x>
      <cdr:y>0.88109</cdr:y>
    </cdr:from>
    <cdr:to>
      <cdr:x>0.8125</cdr:x>
      <cdr:y>0.93495</cdr:y>
    </cdr:to>
    <cdr:sp macro="" textlink="">
      <cdr:nvSpPr>
        <cdr:cNvPr id="2" name="TextBox 1">
          <a:extLst xmlns:a="http://schemas.openxmlformats.org/drawingml/2006/main">
            <a:ext uri="{FF2B5EF4-FFF2-40B4-BE49-F238E27FC236}">
              <a16:creationId xmlns:a16="http://schemas.microsoft.com/office/drawing/2014/main" id="{51E891F8-631B-8ACE-6901-3CE42C2E4E2B}"/>
            </a:ext>
          </a:extLst>
        </cdr:cNvPr>
        <cdr:cNvSpPr txBox="1"/>
      </cdr:nvSpPr>
      <cdr:spPr>
        <a:xfrm xmlns:a="http://schemas.openxmlformats.org/drawingml/2006/main">
          <a:off x="8096250" y="6042541"/>
          <a:ext cx="1809750" cy="3693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0.89531</cdr:x>
      <cdr:y>0.93387</cdr:y>
    </cdr:from>
    <cdr:to>
      <cdr:x>0.99297</cdr:x>
      <cdr:y>0.98773</cdr:y>
    </cdr:to>
    <cdr:sp macro="" textlink="">
      <cdr:nvSpPr>
        <cdr:cNvPr id="3" name="TextBox 2">
          <a:extLst xmlns:a="http://schemas.openxmlformats.org/drawingml/2006/main">
            <a:ext uri="{FF2B5EF4-FFF2-40B4-BE49-F238E27FC236}">
              <a16:creationId xmlns:a16="http://schemas.microsoft.com/office/drawing/2014/main" id="{0FE0D6EF-4195-B31F-649E-9909F4A594FC}"/>
            </a:ext>
          </a:extLst>
        </cdr:cNvPr>
        <cdr:cNvSpPr txBox="1"/>
      </cdr:nvSpPr>
      <cdr:spPr>
        <a:xfrm xmlns:a="http://schemas.openxmlformats.org/drawingml/2006/main">
          <a:off x="10915649" y="6404491"/>
          <a:ext cx="1190625" cy="3693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a:t>*N = 4,850</a:t>
          </a:r>
        </a:p>
      </cdr:txBody>
    </cdr:sp>
  </cdr:relSizeAnchor>
</c:userShapes>
</file>

<file path=ppt/drawings/drawing6.xml><?xml version="1.0" encoding="utf-8"?>
<c:userShapes xmlns:c="http://schemas.openxmlformats.org/drawingml/2006/chart">
  <cdr:relSizeAnchor xmlns:cdr="http://schemas.openxmlformats.org/drawingml/2006/chartDrawing">
    <cdr:from>
      <cdr:x>0.89948</cdr:x>
      <cdr:y>0.94128</cdr:y>
    </cdr:from>
    <cdr:to>
      <cdr:x>0.99714</cdr:x>
      <cdr:y>0.99513</cdr:y>
    </cdr:to>
    <cdr:sp macro="" textlink="">
      <cdr:nvSpPr>
        <cdr:cNvPr id="2" name="TextBox 1">
          <a:extLst xmlns:a="http://schemas.openxmlformats.org/drawingml/2006/main">
            <a:ext uri="{FF2B5EF4-FFF2-40B4-BE49-F238E27FC236}">
              <a16:creationId xmlns:a16="http://schemas.microsoft.com/office/drawing/2014/main" id="{F30B2BAD-7130-8A4C-6BC5-502BC568F5C3}"/>
            </a:ext>
          </a:extLst>
        </cdr:cNvPr>
        <cdr:cNvSpPr txBox="1"/>
      </cdr:nvSpPr>
      <cdr:spPr>
        <a:xfrm xmlns:a="http://schemas.openxmlformats.org/drawingml/2006/main">
          <a:off x="10966449" y="6455291"/>
          <a:ext cx="1190625" cy="3693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15,216,</a:t>
          </a:r>
        </a:p>
      </cdr:txBody>
    </cdr:sp>
  </cdr:relSizeAnchor>
</c:userShapes>
</file>

<file path=ppt/drawings/drawing7.xml><?xml version="1.0" encoding="utf-8"?>
<c:userShapes xmlns:c="http://schemas.openxmlformats.org/drawingml/2006/chart">
  <cdr:relSizeAnchor xmlns:cdr="http://schemas.openxmlformats.org/drawingml/2006/chartDrawing">
    <cdr:from>
      <cdr:x>0.90234</cdr:x>
      <cdr:y>0.94615</cdr:y>
    </cdr:from>
    <cdr:to>
      <cdr:x>1</cdr:x>
      <cdr:y>1</cdr:y>
    </cdr:to>
    <cdr:sp macro="" textlink="">
      <cdr:nvSpPr>
        <cdr:cNvPr id="2" name="TextBox 1">
          <a:extLst xmlns:a="http://schemas.openxmlformats.org/drawingml/2006/main">
            <a:ext uri="{FF2B5EF4-FFF2-40B4-BE49-F238E27FC236}">
              <a16:creationId xmlns:a16="http://schemas.microsoft.com/office/drawing/2014/main" id="{959BE7CC-4061-2918-6C50-B32FC186EDF4}"/>
            </a:ext>
          </a:extLst>
        </cdr:cNvPr>
        <cdr:cNvSpPr txBox="1"/>
      </cdr:nvSpPr>
      <cdr:spPr>
        <a:xfrm xmlns:a="http://schemas.openxmlformats.org/drawingml/2006/main">
          <a:off x="11017249" y="6506091"/>
          <a:ext cx="1190625" cy="3693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15,500</a:t>
          </a:r>
        </a:p>
      </cdr:txBody>
    </cdr:sp>
  </cdr:relSizeAnchor>
</c:userShapes>
</file>

<file path=ppt/drawings/drawing8.xml><?xml version="1.0" encoding="utf-8"?>
<c:userShapes xmlns:c="http://schemas.openxmlformats.org/drawingml/2006/chart">
  <cdr:relSizeAnchor xmlns:cdr="http://schemas.openxmlformats.org/drawingml/2006/chartDrawing">
    <cdr:from>
      <cdr:x>0.90234</cdr:x>
      <cdr:y>0.94615</cdr:y>
    </cdr:from>
    <cdr:to>
      <cdr:x>1</cdr:x>
      <cdr:y>1</cdr:y>
    </cdr:to>
    <cdr:sp macro="" textlink="">
      <cdr:nvSpPr>
        <cdr:cNvPr id="2" name="TextBox 1">
          <a:extLst xmlns:a="http://schemas.openxmlformats.org/drawingml/2006/main">
            <a:ext uri="{FF2B5EF4-FFF2-40B4-BE49-F238E27FC236}">
              <a16:creationId xmlns:a16="http://schemas.microsoft.com/office/drawing/2014/main" id="{90F4A48D-4CE4-94AF-80F7-1C2BE58595BD}"/>
            </a:ext>
          </a:extLst>
        </cdr:cNvPr>
        <cdr:cNvSpPr txBox="1"/>
      </cdr:nvSpPr>
      <cdr:spPr>
        <a:xfrm xmlns:a="http://schemas.openxmlformats.org/drawingml/2006/main">
          <a:off x="11052175" y="6539467"/>
          <a:ext cx="1190625" cy="3693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15,141,</a:t>
          </a:r>
        </a:p>
      </cdr:txBody>
    </cdr:sp>
  </cdr:relSizeAnchor>
</c:userShapes>
</file>

<file path=ppt/drawings/drawing9.xml><?xml version="1.0" encoding="utf-8"?>
<c:userShapes xmlns:c="http://schemas.openxmlformats.org/drawingml/2006/chart">
  <cdr:relSizeAnchor xmlns:cdr="http://schemas.openxmlformats.org/drawingml/2006/chartDrawing">
    <cdr:from>
      <cdr:x>0.90336</cdr:x>
      <cdr:y>0.94328</cdr:y>
    </cdr:from>
    <cdr:to>
      <cdr:x>1</cdr:x>
      <cdr:y>1</cdr:y>
    </cdr:to>
    <cdr:sp macro="" textlink="">
      <cdr:nvSpPr>
        <cdr:cNvPr id="2" name="TextBox 1">
          <a:extLst xmlns:a="http://schemas.openxmlformats.org/drawingml/2006/main">
            <a:ext uri="{FF2B5EF4-FFF2-40B4-BE49-F238E27FC236}">
              <a16:creationId xmlns:a16="http://schemas.microsoft.com/office/drawing/2014/main" id="{68053304-6507-27C7-335E-0AC345C51FAC}"/>
            </a:ext>
          </a:extLst>
        </cdr:cNvPr>
        <cdr:cNvSpPr txBox="1"/>
      </cdr:nvSpPr>
      <cdr:spPr>
        <a:xfrm xmlns:a="http://schemas.openxmlformats.org/drawingml/2006/main">
          <a:off x="11013743" y="6469039"/>
          <a:ext cx="1178257" cy="38896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*N = 14,215</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C17CD8-BDD4-4E0C-B26D-1B8EEF6C6FED}" type="datetimeFigureOut">
              <a:rPr lang="en-US" smtClean="0"/>
              <a:t>10/17/2023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D37E4-260A-4484-84CE-2528876D614B}" type="slidenum">
              <a:rPr lang="en-US" smtClean="0"/>
              <a:t>‹#›</a:t>
            </a:fld>
            <a:endParaRPr lang="en-US"/>
          </a:p>
        </p:txBody>
      </p:sp>
    </p:spTree>
    <p:extLst>
      <p:ext uri="{BB962C8B-B14F-4D97-AF65-F5344CB8AC3E}">
        <p14:creationId xmlns:p14="http://schemas.microsoft.com/office/powerpoint/2010/main" val="2654582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What is or are your occupations? (list more than one, if applicable. If you're in school, list "student")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The responses to the question "What is or are your occupations?" are quite diverse, with participants coming from a wide range of professions and life situations. The occupations and responses can be categorized as follows: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Students</a:t>
            </a:r>
            <a:r>
              <a:rPr lang="en-US" sz="1800" dirty="0">
                <a:solidFill>
                  <a:srgbClr val="000000"/>
                </a:solidFill>
                <a:effectLst/>
                <a:latin typeface="Segoe UI" panose="020B0502040204020203" pitchFamily="34" charset="0"/>
                <a:ea typeface="Times New Roman" panose="02020603050405020304" pitchFamily="18" charset="0"/>
              </a:rPr>
              <a:t>: A large number of respondents identified themselves as students, some specifying the institutions they attend.</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Homemakers/Housewives/Ama de Casa</a:t>
            </a:r>
            <a:r>
              <a:rPr lang="en-US" sz="1800" dirty="0">
                <a:solidFill>
                  <a:srgbClr val="000000"/>
                </a:solidFill>
                <a:effectLst/>
                <a:latin typeface="Segoe UI" panose="020B0502040204020203" pitchFamily="34" charset="0"/>
                <a:ea typeface="Times New Roman" panose="02020603050405020304" pitchFamily="18" charset="0"/>
              </a:rPr>
              <a:t>: Many respondents identified themselves as homemakers or housewives, indicating they manage their households full-time.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Retired</a:t>
            </a:r>
            <a:r>
              <a:rPr lang="en-US" sz="1800" dirty="0">
                <a:solidFill>
                  <a:srgbClr val="000000"/>
                </a:solidFill>
                <a:effectLst/>
                <a:latin typeface="Segoe UI" panose="020B0502040204020203" pitchFamily="34" charset="0"/>
                <a:ea typeface="Times New Roman" panose="02020603050405020304" pitchFamily="18" charset="0"/>
              </a:rPr>
              <a:t>: Several respondents stated they are retired, implying they had previously been professionally active but are no longer working.</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Non-Profit Sector</a:t>
            </a:r>
            <a:r>
              <a:rPr lang="en-US" sz="1800" dirty="0">
                <a:solidFill>
                  <a:srgbClr val="000000"/>
                </a:solidFill>
                <a:effectLst/>
                <a:latin typeface="Segoe UI" panose="020B0502040204020203" pitchFamily="34" charset="0"/>
                <a:ea typeface="Times New Roman" panose="02020603050405020304" pitchFamily="18" charset="0"/>
              </a:rPr>
              <a:t>: There were numerous mentions of roles within the non-profit sector, including roles like Non-Profit Administration, Program Director, Program Manager, Project Coordinator, and Case Manager.</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Health and Education Professionals</a:t>
            </a:r>
            <a:r>
              <a:rPr lang="en-US" sz="1800" dirty="0">
                <a:solidFill>
                  <a:srgbClr val="000000"/>
                </a:solidFill>
                <a:effectLst/>
                <a:latin typeface="Segoe UI" panose="020B0502040204020203" pitchFamily="34" charset="0"/>
                <a:ea typeface="Times New Roman" panose="02020603050405020304" pitchFamily="18" charset="0"/>
              </a:rPr>
              <a:t>: Some participants work in health-related roles (e.g., Mental Health Professional, Community Health Worker, Health Educator, Therapist, Nurse, Pharmacist), and others are education professionals (e.g., Teacher, College Professor, Instructor).</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Service Industry and Sales</a:t>
            </a:r>
            <a:r>
              <a:rPr lang="en-US" sz="1800" dirty="0">
                <a:solidFill>
                  <a:srgbClr val="000000"/>
                </a:solidFill>
                <a:effectLst/>
                <a:latin typeface="Segoe UI" panose="020B0502040204020203" pitchFamily="34" charset="0"/>
                <a:ea typeface="Times New Roman" panose="02020603050405020304" pitchFamily="18" charset="0"/>
              </a:rPr>
              <a:t>: There were responses from individuals working in the service industry, including roles like Sales Associate, Store Manager, District Sales Manager, and roles in food service and retail.</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Administrative Roles</a:t>
            </a:r>
            <a:r>
              <a:rPr lang="en-US" sz="1800" dirty="0">
                <a:solidFill>
                  <a:srgbClr val="000000"/>
                </a:solidFill>
                <a:effectLst/>
                <a:latin typeface="Segoe UI" panose="020B0502040204020203" pitchFamily="34" charset="0"/>
                <a:ea typeface="Times New Roman" panose="02020603050405020304" pitchFamily="18" charset="0"/>
              </a:rPr>
              <a:t>: Some participants work in administrative roles such as Administrative Assistant, HR Coordinator, and Secretary.</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Self-Employed and Small Business Owners</a:t>
            </a:r>
            <a:r>
              <a:rPr lang="en-US" sz="1800" dirty="0">
                <a:solidFill>
                  <a:srgbClr val="000000"/>
                </a:solidFill>
                <a:effectLst/>
                <a:latin typeface="Segoe UI" panose="020B0502040204020203" pitchFamily="34" charset="0"/>
                <a:ea typeface="Times New Roman" panose="02020603050405020304" pitchFamily="18" charset="0"/>
              </a:rPr>
              <a:t>: A number of respondents indicated they were self-employed or owned small businesses.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Blue Collar Jobs</a:t>
            </a:r>
            <a:r>
              <a:rPr lang="en-US" sz="1800" dirty="0">
                <a:solidFill>
                  <a:srgbClr val="000000"/>
                </a:solidFill>
                <a:effectLst/>
                <a:latin typeface="Segoe UI" panose="020B0502040204020203" pitchFamily="34" charset="0"/>
                <a:ea typeface="Times New Roman" panose="02020603050405020304" pitchFamily="18" charset="0"/>
              </a:rPr>
              <a:t>: Several participants mentioned occupations such as Painter, Mechanic, Assembler, Warehouse worker, and Construction worker.</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Unemployed/Not Working</a:t>
            </a:r>
            <a:r>
              <a:rPr lang="en-US" sz="1800" dirty="0">
                <a:solidFill>
                  <a:srgbClr val="000000"/>
                </a:solidFill>
                <a:effectLst/>
                <a:latin typeface="Segoe UI" panose="020B0502040204020203" pitchFamily="34" charset="0"/>
                <a:ea typeface="Times New Roman" panose="02020603050405020304" pitchFamily="18" charset="0"/>
              </a:rPr>
              <a:t>: Some respondents indicated they are currently not working or unemployed.</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Other Roles</a:t>
            </a:r>
            <a:r>
              <a:rPr lang="en-US" sz="1800" dirty="0">
                <a:solidFill>
                  <a:srgbClr val="000000"/>
                </a:solidFill>
                <a:effectLst/>
                <a:latin typeface="Segoe UI" panose="020B0502040204020203" pitchFamily="34" charset="0"/>
                <a:ea typeface="Times New Roman" panose="02020603050405020304" pitchFamily="18" charset="0"/>
              </a:rPr>
              <a:t>: A variety of other roles were mentioned, such as Attorney, Engineer, Graphic Designer, Real Estate Agent, and many more.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There were also responses in languages other than English, including Spanish (e.g., '</a:t>
            </a:r>
            <a:r>
              <a:rPr lang="en-US" sz="1800" dirty="0" err="1">
                <a:solidFill>
                  <a:srgbClr val="000000"/>
                </a:solidFill>
                <a:effectLst/>
                <a:latin typeface="Segoe UI" panose="020B0502040204020203" pitchFamily="34" charset="0"/>
                <a:ea typeface="Times New Roman" panose="02020603050405020304" pitchFamily="18" charset="0"/>
              </a:rPr>
              <a:t>estudiante</a:t>
            </a:r>
            <a:r>
              <a:rPr lang="en-US" sz="1800" dirty="0">
                <a:solidFill>
                  <a:srgbClr val="000000"/>
                </a:solidFill>
                <a:effectLst/>
                <a:latin typeface="Segoe UI" panose="020B0502040204020203" pitchFamily="34" charset="0"/>
                <a:ea typeface="Times New Roman" panose="02020603050405020304" pitchFamily="18" charset="0"/>
              </a:rPr>
              <a:t>' or student, 'ama de casa' or housewife) and Vietnamese ('Sinh </a:t>
            </a:r>
            <a:r>
              <a:rPr lang="en-US" sz="1800" dirty="0" err="1">
                <a:solidFill>
                  <a:srgbClr val="000000"/>
                </a:solidFill>
                <a:effectLst/>
                <a:latin typeface="Segoe UI" panose="020B0502040204020203" pitchFamily="34" charset="0"/>
                <a:ea typeface="Times New Roman" panose="02020603050405020304" pitchFamily="18" charset="0"/>
              </a:rPr>
              <a:t>viên</a:t>
            </a:r>
            <a:r>
              <a:rPr lang="en-US" sz="1800" dirty="0">
                <a:solidFill>
                  <a:srgbClr val="000000"/>
                </a:solidFill>
                <a:effectLst/>
                <a:latin typeface="Segoe UI" panose="020B0502040204020203" pitchFamily="34" charset="0"/>
                <a:ea typeface="Times New Roman" panose="02020603050405020304" pitchFamily="18" charset="0"/>
              </a:rPr>
              <a:t>' or student). Some respondents wrote in Persian (Farsi), such as '</a:t>
            </a:r>
            <a:r>
              <a:rPr lang="en-US" sz="1800" dirty="0" err="1">
                <a:solidFill>
                  <a:srgbClr val="000000"/>
                </a:solidFill>
                <a:effectLst/>
                <a:latin typeface="Segoe UI" panose="020B0502040204020203" pitchFamily="34" charset="0"/>
                <a:ea typeface="Times New Roman" panose="02020603050405020304" pitchFamily="18" charset="0"/>
              </a:rPr>
              <a:t>مهندس</a:t>
            </a:r>
            <a:r>
              <a:rPr lang="en-US" sz="1800" dirty="0">
                <a:solidFill>
                  <a:srgbClr val="000000"/>
                </a:solidFill>
                <a:effectLst/>
                <a:latin typeface="Segoe UI" panose="020B0502040204020203" pitchFamily="34" charset="0"/>
                <a:ea typeface="Times New Roman" panose="02020603050405020304" pitchFamily="18" charset="0"/>
              </a:rPr>
              <a:t> </a:t>
            </a:r>
            <a:r>
              <a:rPr lang="en-US" sz="1800" dirty="0" err="1">
                <a:solidFill>
                  <a:srgbClr val="000000"/>
                </a:solidFill>
                <a:effectLst/>
                <a:latin typeface="Segoe UI" panose="020B0502040204020203" pitchFamily="34" charset="0"/>
                <a:ea typeface="Times New Roman" panose="02020603050405020304" pitchFamily="18" charset="0"/>
              </a:rPr>
              <a:t>کهربائي</a:t>
            </a:r>
            <a:r>
              <a:rPr lang="en-US" sz="1800" dirty="0">
                <a:solidFill>
                  <a:srgbClr val="000000"/>
                </a:solidFill>
                <a:effectLst/>
                <a:latin typeface="Segoe UI" panose="020B0502040204020203" pitchFamily="34" charset="0"/>
                <a:ea typeface="Times New Roman" panose="02020603050405020304" pitchFamily="18" charset="0"/>
              </a:rPr>
              <a:t>' (Electric Engineer), and '</a:t>
            </a:r>
            <a:r>
              <a:rPr lang="en-US" sz="1800" dirty="0" err="1">
                <a:solidFill>
                  <a:srgbClr val="000000"/>
                </a:solidFill>
                <a:effectLst/>
                <a:latin typeface="Segoe UI" panose="020B0502040204020203" pitchFamily="34" charset="0"/>
                <a:ea typeface="Times New Roman" panose="02020603050405020304" pitchFamily="18" charset="0"/>
              </a:rPr>
              <a:t>خانه</a:t>
            </a:r>
            <a:r>
              <a:rPr lang="en-US" sz="1800" dirty="0">
                <a:solidFill>
                  <a:srgbClr val="000000"/>
                </a:solidFill>
                <a:effectLst/>
                <a:latin typeface="Segoe UI" panose="020B0502040204020203" pitchFamily="34" charset="0"/>
                <a:ea typeface="Times New Roman" panose="02020603050405020304" pitchFamily="18" charset="0"/>
              </a:rPr>
              <a:t> </a:t>
            </a:r>
            <a:r>
              <a:rPr lang="en-US" sz="1800" dirty="0" err="1">
                <a:solidFill>
                  <a:srgbClr val="000000"/>
                </a:solidFill>
                <a:effectLst/>
                <a:latin typeface="Segoe UI" panose="020B0502040204020203" pitchFamily="34" charset="0"/>
                <a:ea typeface="Times New Roman" panose="02020603050405020304" pitchFamily="18" charset="0"/>
              </a:rPr>
              <a:t>دار</a:t>
            </a:r>
            <a:r>
              <a:rPr lang="en-US" sz="1800" dirty="0">
                <a:solidFill>
                  <a:srgbClr val="000000"/>
                </a:solidFill>
                <a:effectLst/>
                <a:latin typeface="Segoe UI" panose="020B0502040204020203" pitchFamily="34" charset="0"/>
                <a:ea typeface="Times New Roman" panose="02020603050405020304" pitchFamily="18" charset="0"/>
              </a:rPr>
              <a:t>' (housewife).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Please note that this summary categorizes the responses broadly, and there may be nuanced roles within each category. There were also a few responses that were unclear or did not fit into these categories.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C80D37E4-260A-4484-84CE-2528876D614B}" type="slidenum">
              <a:rPr lang="en-US" smtClean="0"/>
              <a:t>8</a:t>
            </a:fld>
            <a:endParaRPr lang="en-US"/>
          </a:p>
        </p:txBody>
      </p:sp>
    </p:spTree>
    <p:extLst>
      <p:ext uri="{BB962C8B-B14F-4D97-AF65-F5344CB8AC3E}">
        <p14:creationId xmlns:p14="http://schemas.microsoft.com/office/powerpoint/2010/main" val="2758014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Are there underinvested occupations or talents in your community that, with additional support, could develop into high-quality jobs? If Yes, which occupations or talents are they?</a:t>
            </a:r>
            <a:endParaRPr lang="en-US" sz="18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Based on the provided dataset, the responses suggest that there are a number of underinvested occupations and talents in various communities that could develop into high-quality jobs with additional support. These include: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Education and Teaching</a:t>
            </a:r>
            <a:r>
              <a:rPr lang="en-US" sz="1800" dirty="0">
                <a:solidFill>
                  <a:srgbClr val="000000"/>
                </a:solidFill>
                <a:effectLst/>
                <a:latin typeface="Segoe UI" panose="020B0502040204020203" pitchFamily="34" charset="0"/>
                <a:ea typeface="Times New Roman" panose="02020603050405020304" pitchFamily="18" charset="0"/>
              </a:rPr>
              <a:t>: Many responses mention teachers, tutors, and education technology as areas that need more investment. There are suggestions to support individuals who are tutoring from home to get licensed and build tutoring centers.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Arts and Crafts</a:t>
            </a:r>
            <a:r>
              <a:rPr lang="en-US" sz="1800" dirty="0">
                <a:solidFill>
                  <a:srgbClr val="000000"/>
                </a:solidFill>
                <a:effectLst/>
                <a:latin typeface="Segoe UI" panose="020B0502040204020203" pitchFamily="34" charset="0"/>
                <a:ea typeface="Times New Roman" panose="02020603050405020304" pitchFamily="18" charset="0"/>
              </a:rPr>
              <a:t>: There seems to be a high number of artists and craftspeople in these communities who could potentially turn their skills into a profitable business if they had the right support. This includes painters, musicians, and individuals with skills in handcrafts.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Culinary Skills</a:t>
            </a:r>
            <a:r>
              <a:rPr lang="en-US" sz="1800" dirty="0">
                <a:solidFill>
                  <a:srgbClr val="000000"/>
                </a:solidFill>
                <a:effectLst/>
                <a:latin typeface="Segoe UI" panose="020B0502040204020203" pitchFamily="34" charset="0"/>
                <a:ea typeface="Times New Roman" panose="02020603050405020304" pitchFamily="18" charset="0"/>
              </a:rPr>
              <a:t>: Chefs and individuals into cooking and baking feature prominently in the responses. This includes individuals who run small-scale catering services from home and those who have started businesses based on their love for cooking.</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Healthcare</a:t>
            </a:r>
            <a:r>
              <a:rPr lang="en-US" sz="1800" dirty="0">
                <a:solidFill>
                  <a:srgbClr val="000000"/>
                </a:solidFill>
                <a:effectLst/>
                <a:latin typeface="Segoe UI" panose="020B0502040204020203" pitchFamily="34" charset="0"/>
                <a:ea typeface="Times New Roman" panose="02020603050405020304" pitchFamily="18" charset="0"/>
              </a:rPr>
              <a:t>: Multiple responses mention healthcare-related jobs, including caregivers, health workers, and mental health professionals.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Construction and Technical Jobs</a:t>
            </a:r>
            <a:r>
              <a:rPr lang="en-US" sz="1800" dirty="0">
                <a:solidFill>
                  <a:srgbClr val="000000"/>
                </a:solidFill>
                <a:effectLst/>
                <a:latin typeface="Segoe UI" panose="020B0502040204020203" pitchFamily="34" charset="0"/>
                <a:ea typeface="Times New Roman" panose="02020603050405020304" pitchFamily="18" charset="0"/>
              </a:rPr>
              <a:t>: Construction workers, technicians, and individuals with computer skills are also mentioned as having potential for high-quality jobs with more investment and support.</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Small Business Owners and Entrepreneurs</a:t>
            </a:r>
            <a:r>
              <a:rPr lang="en-US" sz="1800" dirty="0">
                <a:solidFill>
                  <a:srgbClr val="000000"/>
                </a:solidFill>
                <a:effectLst/>
                <a:latin typeface="Segoe UI" panose="020B0502040204020203" pitchFamily="34" charset="0"/>
                <a:ea typeface="Times New Roman" panose="02020603050405020304" pitchFamily="18" charset="0"/>
              </a:rPr>
              <a:t>: There are mentions of individuals who have started their own businesses, including those involved in selling food, clothing, and other items. They could potentially expand and formalize their businesses with the right support.</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Counseling and Social Work</a:t>
            </a:r>
            <a:r>
              <a:rPr lang="en-US" sz="1800" dirty="0">
                <a:solidFill>
                  <a:srgbClr val="000000"/>
                </a:solidFill>
                <a:effectLst/>
                <a:latin typeface="Segoe UI" panose="020B0502040204020203" pitchFamily="34" charset="0"/>
                <a:ea typeface="Times New Roman" panose="02020603050405020304" pitchFamily="18" charset="0"/>
              </a:rPr>
              <a:t>: Occupations in counseling and social work are also mentioned as being underinvested, particularly in the areas of mental health and working with at-risk youth.</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Childcare</a:t>
            </a:r>
            <a:r>
              <a:rPr lang="en-US" sz="1800" dirty="0">
                <a:solidFill>
                  <a:srgbClr val="000000"/>
                </a:solidFill>
                <a:effectLst/>
                <a:latin typeface="Segoe UI" panose="020B0502040204020203" pitchFamily="34" charset="0"/>
                <a:ea typeface="Times New Roman" panose="02020603050405020304" pitchFamily="18" charset="0"/>
              </a:rPr>
              <a:t>: Babysitters and childcare providers are mentioned as underinvested occupations that could develop into high-quality jobs.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Community Service and Advocacy</a:t>
            </a:r>
            <a:r>
              <a:rPr lang="en-US" sz="1800" dirty="0">
                <a:solidFill>
                  <a:srgbClr val="000000"/>
                </a:solidFill>
                <a:effectLst/>
                <a:latin typeface="Segoe UI" panose="020B0502040204020203" pitchFamily="34" charset="0"/>
                <a:ea typeface="Times New Roman" panose="02020603050405020304" pitchFamily="18" charset="0"/>
              </a:rPr>
              <a:t>: Some responses mention community service jobs, including community health workers, case workers for the unhoused, and community advocates.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Other Specific Occupations</a:t>
            </a:r>
            <a:r>
              <a:rPr lang="en-US" sz="1800" dirty="0">
                <a:solidFill>
                  <a:srgbClr val="000000"/>
                </a:solidFill>
                <a:effectLst/>
                <a:latin typeface="Segoe UI" panose="020B0502040204020203" pitchFamily="34" charset="0"/>
                <a:ea typeface="Times New Roman" panose="02020603050405020304" pitchFamily="18" charset="0"/>
              </a:rPr>
              <a:t>: Additional occupations mentioned include barbers, daycare workers, public speakers, and positions within the hospitality industry.</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The responses suggest that these communities possess a wide array of talents and occupations. However, they are currently underinvested and underutilized, and could greatly benefit from additional support and resources.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C80D37E4-260A-4484-84CE-2528876D614B}" type="slidenum">
              <a:rPr lang="en-US" smtClean="0"/>
              <a:t>35</a:t>
            </a:fld>
            <a:endParaRPr lang="en-US"/>
          </a:p>
        </p:txBody>
      </p:sp>
    </p:spTree>
    <p:extLst>
      <p:ext uri="{BB962C8B-B14F-4D97-AF65-F5344CB8AC3E}">
        <p14:creationId xmlns:p14="http://schemas.microsoft.com/office/powerpoint/2010/main" val="1615574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Have you ever thought about starting your own business? 17B. If yes, what happened to your business?</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Based on the responses in the provided csv file, the reasons why individuals did not start a business they had thought about can be categorized into several main categories: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Lack of Financial Resources:</a:t>
            </a:r>
            <a:r>
              <a:rPr lang="en-US" sz="1800" dirty="0">
                <a:solidFill>
                  <a:srgbClr val="000000"/>
                </a:solidFill>
                <a:effectLst/>
                <a:latin typeface="Segoe UI" panose="020B0502040204020203" pitchFamily="34" charset="0"/>
                <a:ea typeface="Times New Roman" panose="02020603050405020304" pitchFamily="18" charset="0"/>
              </a:rPr>
              <a:t> Many respondents mentioned not having enough money or capital to start a business. High costs, notably for rent and initial setup, were frequently mentioned. Some respondents also mentioned difficulties in obtaining loans or other financial support.</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Lack of Knowledge or Support:</a:t>
            </a:r>
            <a:r>
              <a:rPr lang="en-US" sz="1800" dirty="0">
                <a:solidFill>
                  <a:srgbClr val="000000"/>
                </a:solidFill>
                <a:effectLst/>
                <a:latin typeface="Segoe UI" panose="020B0502040204020203" pitchFamily="34" charset="0"/>
                <a:ea typeface="Times New Roman" panose="02020603050405020304" pitchFamily="18" charset="0"/>
              </a:rPr>
              <a:t> A significant number of people indicated they lacked the know-how or understanding to start a business, and didn't know where to begin. They cited a lack of guidance, mentorship, and access to helpful resources. Some also mentioned a lack of legal support or understanding of the legal requirements.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Language and Cultural Barriers:</a:t>
            </a:r>
            <a:r>
              <a:rPr lang="en-US" sz="1800" dirty="0">
                <a:solidFill>
                  <a:srgbClr val="000000"/>
                </a:solidFill>
                <a:effectLst/>
                <a:latin typeface="Segoe UI" panose="020B0502040204020203" pitchFamily="34" charset="0"/>
                <a:ea typeface="Times New Roman" panose="02020603050405020304" pitchFamily="18" charset="0"/>
              </a:rPr>
              <a:t> Some responses suggested difficulties due to language barriers or a lack of services in their native language.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Time Constraints:</a:t>
            </a:r>
            <a:r>
              <a:rPr lang="en-US" sz="1800" dirty="0">
                <a:solidFill>
                  <a:srgbClr val="000000"/>
                </a:solidFill>
                <a:effectLst/>
                <a:latin typeface="Segoe UI" panose="020B0502040204020203" pitchFamily="34" charset="0"/>
                <a:ea typeface="Times New Roman" panose="02020603050405020304" pitchFamily="18" charset="0"/>
              </a:rPr>
              <a:t> Some individuals mentioned not having enough time to dedicate to starting and managing a business, often due to other work or family commitments.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Business Risks and Market Conditions:</a:t>
            </a:r>
            <a:r>
              <a:rPr lang="en-US" sz="1800" dirty="0">
                <a:solidFill>
                  <a:srgbClr val="000000"/>
                </a:solidFill>
                <a:effectLst/>
                <a:latin typeface="Segoe UI" panose="020B0502040204020203" pitchFamily="34" charset="0"/>
                <a:ea typeface="Times New Roman" panose="02020603050405020304" pitchFamily="18" charset="0"/>
              </a:rPr>
              <a:t> A number of respondents mentioned business risks and unfavorable market conditions as reasons for not starting their business. This included the high risk associated with starting a business, competition, and the impact of the COVID-19 pandemic.</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Personal Circumstances:</a:t>
            </a:r>
            <a:r>
              <a:rPr lang="en-US" sz="1800" dirty="0">
                <a:solidFill>
                  <a:srgbClr val="000000"/>
                </a:solidFill>
                <a:effectLst/>
                <a:latin typeface="Segoe UI" panose="020B0502040204020203" pitchFamily="34" charset="0"/>
                <a:ea typeface="Times New Roman" panose="02020603050405020304" pitchFamily="18" charset="0"/>
              </a:rPr>
              <a:t> Several respondents cited personal reasons, such as family issues, illness, or a change in personal circumstances.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Businesses in Progress or Not Yet Started:</a:t>
            </a:r>
            <a:r>
              <a:rPr lang="en-US" sz="1800" dirty="0">
                <a:solidFill>
                  <a:srgbClr val="000000"/>
                </a:solidFill>
                <a:effectLst/>
                <a:latin typeface="Segoe UI" panose="020B0502040204020203" pitchFamily="34" charset="0"/>
                <a:ea typeface="Times New Roman" panose="02020603050405020304" pitchFamily="18" charset="0"/>
              </a:rPr>
              <a:t> Some respondents mentioned that they are in the process of starting a business, have yet to start, or are still considering the idea.</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Failed Businesses:</a:t>
            </a:r>
            <a:r>
              <a:rPr lang="en-US" sz="1800" dirty="0">
                <a:solidFill>
                  <a:srgbClr val="000000"/>
                </a:solidFill>
                <a:effectLst/>
                <a:latin typeface="Segoe UI" panose="020B0502040204020203" pitchFamily="34" charset="0"/>
                <a:ea typeface="Times New Roman" panose="02020603050405020304" pitchFamily="18" charset="0"/>
              </a:rPr>
              <a:t> A number of individuals stated that they had started a business, but it had failed for various reasons, including lack of financial support, high costs, and lack of mentorship.</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Others:</a:t>
            </a:r>
            <a:r>
              <a:rPr lang="en-US" sz="1800" dirty="0">
                <a:solidFill>
                  <a:srgbClr val="000000"/>
                </a:solidFill>
                <a:effectLst/>
                <a:latin typeface="Segoe UI" panose="020B0502040204020203" pitchFamily="34" charset="0"/>
                <a:ea typeface="Times New Roman" panose="02020603050405020304" pitchFamily="18" charset="0"/>
              </a:rPr>
              <a:t> Some responses mentioned specific issues like high taxes, corrupt city officials, and expensive advertising costs.</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C80D37E4-260A-4484-84CE-2528876D614B}" type="slidenum">
              <a:rPr lang="en-US" smtClean="0"/>
              <a:t>39</a:t>
            </a:fld>
            <a:endParaRPr lang="en-US"/>
          </a:p>
        </p:txBody>
      </p:sp>
    </p:spTree>
    <p:extLst>
      <p:ext uri="{BB962C8B-B14F-4D97-AF65-F5344CB8AC3E}">
        <p14:creationId xmlns:p14="http://schemas.microsoft.com/office/powerpoint/2010/main" val="2971393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What is the biggest barrier you experienced in starting a business?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From the responses provided in Q18 Responses.csv, the most commonly cited barriers to starting a business are: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dirty="0">
                <a:solidFill>
                  <a:srgbClr val="000000"/>
                </a:solidFill>
                <a:effectLst/>
                <a:latin typeface="Segoe UI" panose="020B0502040204020203" pitchFamily="34" charset="0"/>
                <a:ea typeface="Times New Roman" panose="02020603050405020304" pitchFamily="18" charset="0"/>
              </a:rPr>
              <a:t>Access to funding: This response appeared most frequently, indicating that a significant number of respondents found financial resources a major obstacle in starting their business.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dirty="0">
                <a:solidFill>
                  <a:srgbClr val="000000"/>
                </a:solidFill>
                <a:effectLst/>
                <a:latin typeface="Segoe UI" panose="020B0502040204020203" pitchFamily="34" charset="0"/>
                <a:ea typeface="Times New Roman" panose="02020603050405020304" pitchFamily="18" charset="0"/>
              </a:rPr>
              <a:t>Lack of networks and mentors: Many respondents felt they lacked adequate support or professional networks, which could offer guidance and opportunities essential for their businesses.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dirty="0">
                <a:solidFill>
                  <a:srgbClr val="000000"/>
                </a:solidFill>
                <a:effectLst/>
                <a:latin typeface="Segoe UI" panose="020B0502040204020203" pitchFamily="34" charset="0"/>
                <a:ea typeface="Times New Roman" panose="02020603050405020304" pitchFamily="18" charset="0"/>
              </a:rPr>
              <a:t>Complicated legal and regulatory environment: A considerable number of respondents mentioned the complexities of laws and regulations as a significant barrier.</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dirty="0">
                <a:solidFill>
                  <a:srgbClr val="000000"/>
                </a:solidFill>
                <a:effectLst/>
                <a:latin typeface="Segoe UI" panose="020B0502040204020203" pitchFamily="34" charset="0"/>
                <a:ea typeface="Times New Roman" panose="02020603050405020304" pitchFamily="18" charset="0"/>
              </a:rPr>
              <a:t>Work and Family responsibilities: Balancing work with family obligations was another common challenge mentioned by respondents.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dirty="0">
                <a:solidFill>
                  <a:srgbClr val="000000"/>
                </a:solidFill>
                <a:effectLst/>
                <a:latin typeface="Segoe UI" panose="020B0502040204020203" pitchFamily="34" charset="0"/>
                <a:ea typeface="Times New Roman" panose="02020603050405020304" pitchFamily="18" charset="0"/>
              </a:rPr>
              <a:t>Bias and discrimination: Some respondents reported experiencing bias and discrimination, which hindered their ability to start or grow their businesses.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dirty="0">
                <a:solidFill>
                  <a:srgbClr val="000000"/>
                </a:solidFill>
                <a:effectLst/>
                <a:latin typeface="Segoe UI" panose="020B0502040204020203" pitchFamily="34" charset="0"/>
                <a:ea typeface="Times New Roman" panose="02020603050405020304" pitchFamily="18" charset="0"/>
              </a:rPr>
              <a:t>Other: This catch-all category could include various other obstacles not specified in the other options.</a:t>
            </a:r>
            <a:endParaRPr lang="en-US" sz="18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Note that the data presented is qualitative and does not provide a specific numerical breakdown of responses. For a more quantitative analysis, each response category would need to be counted and compared.</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C80D37E4-260A-4484-84CE-2528876D614B}" type="slidenum">
              <a:rPr lang="en-US" smtClean="0"/>
              <a:t>41</a:t>
            </a:fld>
            <a:endParaRPr lang="en-US"/>
          </a:p>
        </p:txBody>
      </p:sp>
    </p:spTree>
    <p:extLst>
      <p:ext uri="{BB962C8B-B14F-4D97-AF65-F5344CB8AC3E}">
        <p14:creationId xmlns:p14="http://schemas.microsoft.com/office/powerpoint/2010/main" val="3936859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0D37E4-260A-4484-84CE-2528876D614B}" type="slidenum">
              <a:rPr lang="en-US" smtClean="0"/>
              <a:t>10</a:t>
            </a:fld>
            <a:endParaRPr lang="en-US"/>
          </a:p>
        </p:txBody>
      </p:sp>
    </p:spTree>
    <p:extLst>
      <p:ext uri="{BB962C8B-B14F-4D97-AF65-F5344CB8AC3E}">
        <p14:creationId xmlns:p14="http://schemas.microsoft.com/office/powerpoint/2010/main" val="4276492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Select your top 3 solutions to ensure that there are accessible high- quality jobs for the most economically disadvantaged individuals and families. (OTHER)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Affordable Housing:</a:t>
            </a:r>
            <a:r>
              <a:rPr lang="en-US" sz="1800" dirty="0">
                <a:solidFill>
                  <a:srgbClr val="000000"/>
                </a:solidFill>
                <a:effectLst/>
                <a:latin typeface="Segoe UI" panose="020B0502040204020203" pitchFamily="34" charset="0"/>
                <a:ea typeface="Times New Roman" panose="02020603050405020304" pitchFamily="18" charset="0"/>
              </a:rPr>
              <a:t> A significant number of respondents highlighted the need for affordable housing. The high cost of living in Orange County, particularly the cost of housing, was seen as a significant obstacle to economic advancement for disadvantaged individuals and families.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Education and Career Training:</a:t>
            </a:r>
            <a:r>
              <a:rPr lang="en-US" sz="1800" dirty="0">
                <a:solidFill>
                  <a:srgbClr val="000000"/>
                </a:solidFill>
                <a:effectLst/>
                <a:latin typeface="Segoe UI" panose="020B0502040204020203" pitchFamily="34" charset="0"/>
                <a:ea typeface="Times New Roman" panose="02020603050405020304" pitchFamily="18" charset="0"/>
              </a:rPr>
              <a:t> Many responses emphasized the importance of access to education, from basic English classes to specialized trade training and higher education. Respondents also pointed out the need for apprenticeships and internships that provide on-the-job experience.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Support for Small Businesses and Entrepreneurship:</a:t>
            </a:r>
            <a:r>
              <a:rPr lang="en-US" sz="1800" dirty="0">
                <a:solidFill>
                  <a:srgbClr val="000000"/>
                </a:solidFill>
                <a:effectLst/>
                <a:latin typeface="Segoe UI" panose="020B0502040204020203" pitchFamily="34" charset="0"/>
                <a:ea typeface="Times New Roman" panose="02020603050405020304" pitchFamily="18" charset="0"/>
              </a:rPr>
              <a:t> Several respondents suggested providing more support for small businesses, such as grants, business education, mentorship, and reduced regulations. This also includes support for self-employed individuals like childcare providers.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Other notable solutions include: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Access to Quality Childcare:</a:t>
            </a:r>
            <a:r>
              <a:rPr lang="en-US" sz="1800" dirty="0">
                <a:solidFill>
                  <a:srgbClr val="000000"/>
                </a:solidFill>
                <a:effectLst/>
                <a:latin typeface="Segoe UI" panose="020B0502040204020203" pitchFamily="34" charset="0"/>
                <a:ea typeface="Times New Roman" panose="02020603050405020304" pitchFamily="18" charset="0"/>
              </a:rPr>
              <a:t> This was frequently mentioned as a means to support working parents, particularly mothers, and allow them to advance in their careers.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Improved Access to Quality Healthcare and Mental Health Services:</a:t>
            </a:r>
            <a:r>
              <a:rPr lang="en-US" sz="1800" dirty="0">
                <a:solidFill>
                  <a:srgbClr val="000000"/>
                </a:solidFill>
                <a:effectLst/>
                <a:latin typeface="Segoe UI" panose="020B0502040204020203" pitchFamily="34" charset="0"/>
                <a:ea typeface="Times New Roman" panose="02020603050405020304" pitchFamily="18" charset="0"/>
              </a:rPr>
              <a:t> Some respondents pointed out that good health is a prerequisite to holding and performing well in a job. Ensuring accessibility to healthcare services, including mental health services, was considered important.</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Transportation Access:</a:t>
            </a:r>
            <a:r>
              <a:rPr lang="en-US" sz="1800" dirty="0">
                <a:solidFill>
                  <a:srgbClr val="000000"/>
                </a:solidFill>
                <a:effectLst/>
                <a:latin typeface="Segoe UI" panose="020B0502040204020203" pitchFamily="34" charset="0"/>
                <a:ea typeface="Times New Roman" panose="02020603050405020304" pitchFamily="18" charset="0"/>
              </a:rPr>
              <a:t> A few responses mentioned the need for better transportation options, indicating that being able to get to and from work reliably is a critical aspect of job accessibility.</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Personal Finance Education:</a:t>
            </a:r>
            <a:r>
              <a:rPr lang="en-US" sz="1800" dirty="0">
                <a:solidFill>
                  <a:srgbClr val="000000"/>
                </a:solidFill>
                <a:effectLst/>
                <a:latin typeface="Segoe UI" panose="020B0502040204020203" pitchFamily="34" charset="0"/>
                <a:ea typeface="Times New Roman" panose="02020603050405020304" pitchFamily="18" charset="0"/>
              </a:rPr>
              <a:t> Some respondents suggest that educating people on personal finance can help them manage their resources better and potentially improve their economic situations.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Increased Minimum Wage:</a:t>
            </a:r>
            <a:r>
              <a:rPr lang="en-US" sz="1800" dirty="0">
                <a:solidFill>
                  <a:srgbClr val="000000"/>
                </a:solidFill>
                <a:effectLst/>
                <a:latin typeface="Segoe UI" panose="020B0502040204020203" pitchFamily="34" charset="0"/>
                <a:ea typeface="Times New Roman" panose="02020603050405020304" pitchFamily="18" charset="0"/>
              </a:rPr>
              <a:t> Some respondents proposed increasing the minimum wage as a direct way to improve the economic situation of disadvantaged workers.</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C80D37E4-260A-4484-84CE-2528876D614B}" type="slidenum">
              <a:rPr lang="en-US" smtClean="0"/>
              <a:t>14</a:t>
            </a:fld>
            <a:endParaRPr lang="en-US"/>
          </a:p>
        </p:txBody>
      </p:sp>
    </p:spTree>
    <p:extLst>
      <p:ext uri="{BB962C8B-B14F-4D97-AF65-F5344CB8AC3E}">
        <p14:creationId xmlns:p14="http://schemas.microsoft.com/office/powerpoint/2010/main" val="1072734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Select your top 3 solutions for increasing environmental equity in Orange County. (Other)</a:t>
            </a: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Based on the responses provided, the top 3 solutions for increasing environmental equity in Orange County include: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Affordable, Environmentally Conscious Housing:</a:t>
            </a:r>
            <a:r>
              <a:rPr lang="en-US" sz="1800" dirty="0">
                <a:solidFill>
                  <a:srgbClr val="000000"/>
                </a:solidFill>
                <a:effectLst/>
                <a:latin typeface="Segoe UI" panose="020B0502040204020203" pitchFamily="34" charset="0"/>
                <a:ea typeface="Times New Roman" panose="02020603050405020304" pitchFamily="18" charset="0"/>
              </a:rPr>
              <a:t> There was a significant number of responses that called for affordable housing that takes the environment into account. Some suggested that low-income housing should incorporate features like solar panels and water-saving systems. In addition, some respondents emphasized the need for rent control.</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Improved Public Transportation:</a:t>
            </a:r>
            <a:r>
              <a:rPr lang="en-US" sz="1800" dirty="0">
                <a:solidFill>
                  <a:srgbClr val="000000"/>
                </a:solidFill>
                <a:effectLst/>
                <a:latin typeface="Segoe UI" panose="020B0502040204020203" pitchFamily="34" charset="0"/>
                <a:ea typeface="Times New Roman" panose="02020603050405020304" pitchFamily="18" charset="0"/>
              </a:rPr>
              <a:t> Many respondents highlighted the need for better, more efficient, and affordable public transportation. This includes well-distributed public transportation that can reduce the number of cars on the street, as well as expanded public transit that is safe, clean, and convenient.</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Better Oversight and Enforcement of Environmental Regulations:</a:t>
            </a:r>
            <a:r>
              <a:rPr lang="en-US" sz="1800" dirty="0">
                <a:solidFill>
                  <a:srgbClr val="000000"/>
                </a:solidFill>
                <a:effectLst/>
                <a:latin typeface="Segoe UI" panose="020B0502040204020203" pitchFamily="34" charset="0"/>
                <a:ea typeface="Times New Roman" panose="02020603050405020304" pitchFamily="18" charset="0"/>
              </a:rPr>
              <a:t> Some respondents demanded better oversight and stricter enforcement of environmental regulations. This includes better enforcement of existing agency regulations, stronger pollution regulations for existing industries, and increased regulations on factories emitting harmful substances.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Other notable solutions include: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Education and Awareness:</a:t>
            </a:r>
            <a:r>
              <a:rPr lang="en-US" sz="1800" dirty="0">
                <a:solidFill>
                  <a:srgbClr val="000000"/>
                </a:solidFill>
                <a:effectLst/>
                <a:latin typeface="Segoe UI" panose="020B0502040204020203" pitchFamily="34" charset="0"/>
                <a:ea typeface="Times New Roman" panose="02020603050405020304" pitchFamily="18" charset="0"/>
              </a:rPr>
              <a:t> There were calls for providing education and creating awareness about environmental matters and green practices.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Incentives and Funding for Green Practices:</a:t>
            </a:r>
            <a:r>
              <a:rPr lang="en-US" sz="1800" dirty="0">
                <a:solidFill>
                  <a:srgbClr val="000000"/>
                </a:solidFill>
                <a:effectLst/>
                <a:latin typeface="Segoe UI" panose="020B0502040204020203" pitchFamily="34" charset="0"/>
                <a:ea typeface="Times New Roman" panose="02020603050405020304" pitchFamily="18" charset="0"/>
              </a:rPr>
              <a:t> Some respondents suggested creating more incentives and rebates for sustainable solutions, such as electric vehicles (EVs), and providing funding for environmentally friendly equipment or tools.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Alternative Energy:</a:t>
            </a:r>
            <a:r>
              <a:rPr lang="en-US" sz="1800" dirty="0">
                <a:solidFill>
                  <a:srgbClr val="000000"/>
                </a:solidFill>
                <a:effectLst/>
                <a:latin typeface="Segoe UI" panose="020B0502040204020203" pitchFamily="34" charset="0"/>
                <a:ea typeface="Times New Roman" panose="02020603050405020304" pitchFamily="18" charset="0"/>
              </a:rPr>
              <a:t> There were suggestions to help businesses and nonprofits adopt alternative energy sources like solar power.</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Community Initiatives:</a:t>
            </a:r>
            <a:r>
              <a:rPr lang="en-US" sz="1800" dirty="0">
                <a:solidFill>
                  <a:srgbClr val="000000"/>
                </a:solidFill>
                <a:effectLst/>
                <a:latin typeface="Segoe UI" panose="020B0502040204020203" pitchFamily="34" charset="0"/>
                <a:ea typeface="Times New Roman" panose="02020603050405020304" pitchFamily="18" charset="0"/>
              </a:rPr>
              <a:t> Some respondents proposed community-led initiatives like local organic farming, community clean-up events, and converting lawns into mini food forests or community gardens.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Job Training in Green Industries:</a:t>
            </a:r>
            <a:r>
              <a:rPr lang="en-US" sz="1800" dirty="0">
                <a:solidFill>
                  <a:srgbClr val="000000"/>
                </a:solidFill>
                <a:effectLst/>
                <a:latin typeface="Segoe UI" panose="020B0502040204020203" pitchFamily="34" charset="0"/>
                <a:ea typeface="Times New Roman" panose="02020603050405020304" pitchFamily="18" charset="0"/>
              </a:rPr>
              <a:t> Suggestions included providing job training for green industries, such as electricians for installing EV charging stations.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Addressing Homelessness:</a:t>
            </a:r>
            <a:r>
              <a:rPr lang="en-US" sz="1800" dirty="0">
                <a:solidFill>
                  <a:srgbClr val="000000"/>
                </a:solidFill>
                <a:effectLst/>
                <a:latin typeface="Segoe UI" panose="020B0502040204020203" pitchFamily="34" charset="0"/>
                <a:ea typeface="Times New Roman" panose="02020603050405020304" pitchFamily="18" charset="0"/>
              </a:rPr>
              <a:t> Some respondents indicated that addressing the issue of homelessness is vital to environmental equity. They suggested relocating homeless individuals and creating safe parks.</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C80D37E4-260A-4484-84CE-2528876D614B}" type="slidenum">
              <a:rPr lang="en-US" smtClean="0"/>
              <a:t>17</a:t>
            </a:fld>
            <a:endParaRPr lang="en-US"/>
          </a:p>
        </p:txBody>
      </p:sp>
    </p:spTree>
    <p:extLst>
      <p:ext uri="{BB962C8B-B14F-4D97-AF65-F5344CB8AC3E}">
        <p14:creationId xmlns:p14="http://schemas.microsoft.com/office/powerpoint/2010/main" val="3844385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What strategies would you recommend for growing Orange County's economy in a more equitable way? </a:t>
            </a: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Based on the responses in the provided data, following are the key strategies recommended by respondents for growing Orange County's economy in a more equitable way:</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Affordable Housing</a:t>
            </a:r>
            <a:r>
              <a:rPr lang="en-US" sz="1800" dirty="0">
                <a:solidFill>
                  <a:srgbClr val="000000"/>
                </a:solidFill>
                <a:effectLst/>
                <a:latin typeface="Segoe UI" panose="020B0502040204020203" pitchFamily="34" charset="0"/>
                <a:ea typeface="Times New Roman" panose="02020603050405020304" pitchFamily="18" charset="0"/>
              </a:rPr>
              <a:t>: There is a recurring emphasis on the need to address housing affordability. Respondents recommend building more affordable homes, especially single and two-bedroom apartments and condos. Some suggest creating neighborhoods exclusively for first-time homebuyers to prevent rent spikes.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Education and Training</a:t>
            </a:r>
            <a:r>
              <a:rPr lang="en-US" sz="1800" dirty="0">
                <a:solidFill>
                  <a:srgbClr val="000000"/>
                </a:solidFill>
                <a:effectLst/>
                <a:latin typeface="Segoe UI" panose="020B0502040204020203" pitchFamily="34" charset="0"/>
                <a:ea typeface="Times New Roman" panose="02020603050405020304" pitchFamily="18" charset="0"/>
              </a:rPr>
              <a:t>: Respondents suggest investing in education at all levels and providing job training programs. Suggestions include teaching economics and business concepts from elementary school levels, providing job training for seniors, and offering resources and training for disadvantaged communities.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Support for Small Businesses and Entrepreneurs</a:t>
            </a:r>
            <a:r>
              <a:rPr lang="en-US" sz="1800" dirty="0">
                <a:solidFill>
                  <a:srgbClr val="000000"/>
                </a:solidFill>
                <a:effectLst/>
                <a:latin typeface="Segoe UI" panose="020B0502040204020203" pitchFamily="34" charset="0"/>
                <a:ea typeface="Times New Roman" panose="02020603050405020304" pitchFamily="18" charset="0"/>
              </a:rPr>
              <a:t>: Respondents suggest providing more support for small businesses, including grants and lines of credit for startups. They also recommend government-sponsored trade fairs to showcase the work of entrepreneurs, especially those without formal education.</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Community Investment and Inclusion</a:t>
            </a:r>
            <a:r>
              <a:rPr lang="en-US" sz="1800" dirty="0">
                <a:solidFill>
                  <a:srgbClr val="000000"/>
                </a:solidFill>
                <a:effectLst/>
                <a:latin typeface="Segoe UI" panose="020B0502040204020203" pitchFamily="34" charset="0"/>
                <a:ea typeface="Times New Roman" panose="02020603050405020304" pitchFamily="18" charset="0"/>
              </a:rPr>
              <a:t>: There's a strong emphasis on investing in local communities, particularly marginalized ones. Suggestions include partnering with community colleges for professional training, fostering arts, and creating more volunteer opportunities.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Public Transport and Infrastructure</a:t>
            </a:r>
            <a:r>
              <a:rPr lang="en-US" sz="1800" dirty="0">
                <a:solidFill>
                  <a:srgbClr val="000000"/>
                </a:solidFill>
                <a:effectLst/>
                <a:latin typeface="Segoe UI" panose="020B0502040204020203" pitchFamily="34" charset="0"/>
                <a:ea typeface="Times New Roman" panose="02020603050405020304" pitchFamily="18" charset="0"/>
              </a:rPr>
              <a:t>: Some respondents highlight the need for improved public transportation and infrastructure, including better connectivity and free or affordable transportation options.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Job Opportunities and Fair Pay</a:t>
            </a:r>
            <a:r>
              <a:rPr lang="en-US" sz="1800" dirty="0">
                <a:solidFill>
                  <a:srgbClr val="000000"/>
                </a:solidFill>
                <a:effectLst/>
                <a:latin typeface="Segoe UI" panose="020B0502040204020203" pitchFamily="34" charset="0"/>
                <a:ea typeface="Times New Roman" panose="02020603050405020304" pitchFamily="18" charset="0"/>
              </a:rPr>
              <a:t>: Respondents recommend creating more job opportunities, particularly for underrepresented groups and seniors. They also suggest ensuring fair pay and guaranteeing regular raises.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Government Policies and Programs</a:t>
            </a:r>
            <a:r>
              <a:rPr lang="en-US" sz="1800" dirty="0">
                <a:solidFill>
                  <a:srgbClr val="000000"/>
                </a:solidFill>
                <a:effectLst/>
                <a:latin typeface="Segoe UI" panose="020B0502040204020203" pitchFamily="34" charset="0"/>
                <a:ea typeface="Times New Roman" panose="02020603050405020304" pitchFamily="18" charset="0"/>
              </a:rPr>
              <a:t>: Respondents suggest various government interventions, ranging from term limits for officials to strategic partnerships with nonprofit services. Some advocate for more sensible population-immigration regulations and enforcement of wage theft.</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Environmental Considerations</a:t>
            </a:r>
            <a:r>
              <a:rPr lang="en-US" sz="1800" dirty="0">
                <a:solidFill>
                  <a:srgbClr val="000000"/>
                </a:solidFill>
                <a:effectLst/>
                <a:latin typeface="Segoe UI" panose="020B0502040204020203" pitchFamily="34" charset="0"/>
                <a:ea typeface="Times New Roman" panose="02020603050405020304" pitchFamily="18" charset="0"/>
              </a:rPr>
              <a:t>: A few responses highlight the need for aligning economic plans with climate resilience projects and investing in clean energy and water resources.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In summary, the responses suggest that a multi-faceted approach involving housing, education, support for small businesses, community investment, and improved infrastructure, among other things, may be necessary for more equitable economic growth in Orange County.</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C80D37E4-260A-4484-84CE-2528876D614B}" type="slidenum">
              <a:rPr lang="en-US" smtClean="0"/>
              <a:t>19</a:t>
            </a:fld>
            <a:endParaRPr lang="en-US"/>
          </a:p>
        </p:txBody>
      </p:sp>
    </p:spTree>
    <p:extLst>
      <p:ext uri="{BB962C8B-B14F-4D97-AF65-F5344CB8AC3E}">
        <p14:creationId xmlns:p14="http://schemas.microsoft.com/office/powerpoint/2010/main" val="238818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What would your life be like if Orange County had a "High Road" economy?</a:t>
            </a: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The responses to the question "What would your life be like if Orange County had a "High Road" economy?" highlight a variety of perspectives, hopes, and concerns related to the concept of a "High Road" economy. Here are some key findings: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Improved Quality of Life and Decreased Stress:</a:t>
            </a:r>
            <a:r>
              <a:rPr lang="en-US" sz="1800" dirty="0">
                <a:solidFill>
                  <a:srgbClr val="000000"/>
                </a:solidFill>
                <a:effectLst/>
                <a:latin typeface="Segoe UI" panose="020B0502040204020203" pitchFamily="34" charset="0"/>
                <a:ea typeface="Times New Roman" panose="02020603050405020304" pitchFamily="18" charset="0"/>
              </a:rPr>
              <a:t> Many respondents envision a life with less financial stress, improved quality of life, and increased time for family and leisure activities. They anticipate that affordable housing, better job opportunities, and general economic stability would lead to less worry about financial survival.</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Better Health and Environment:</a:t>
            </a:r>
            <a:r>
              <a:rPr lang="en-US" sz="1800" dirty="0">
                <a:solidFill>
                  <a:srgbClr val="000000"/>
                </a:solidFill>
                <a:effectLst/>
                <a:latin typeface="Segoe UI" panose="020B0502040204020203" pitchFamily="34" charset="0"/>
                <a:ea typeface="Times New Roman" panose="02020603050405020304" pitchFamily="18" charset="0"/>
              </a:rPr>
              <a:t> Respondents also expressed a desire for a cleaner environment, healthier living conditions, and better healthcare. They hope for less pollution, access to healthy food, and affordable healthcare as part of a "High Road" economy.</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Economic Equality and Social Justice:</a:t>
            </a:r>
            <a:r>
              <a:rPr lang="en-US" sz="1800" dirty="0">
                <a:solidFill>
                  <a:srgbClr val="000000"/>
                </a:solidFill>
                <a:effectLst/>
                <a:latin typeface="Segoe UI" panose="020B0502040204020203" pitchFamily="34" charset="0"/>
                <a:ea typeface="Times New Roman" panose="02020603050405020304" pitchFamily="18" charset="0"/>
              </a:rPr>
              <a:t> Some respondents emphasize the need for economic equality, with equal access to opportunities and benefits for all, including minorities and disadvantaged groups. They hope for a more equitable distribution of resources and opportunities in a "High Road" economy.</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Skepticism and Personal Responsibility:</a:t>
            </a:r>
            <a:r>
              <a:rPr lang="en-US" sz="1800" dirty="0">
                <a:solidFill>
                  <a:srgbClr val="000000"/>
                </a:solidFill>
                <a:effectLst/>
                <a:latin typeface="Segoe UI" panose="020B0502040204020203" pitchFamily="34" charset="0"/>
                <a:ea typeface="Times New Roman" panose="02020603050405020304" pitchFamily="18" charset="0"/>
              </a:rPr>
              <a:t> A segment of respondents express skepticism about the concept of a "High Road" economy. Some believe it may not change their life significantly, while others emphasize the importance of personal responsibility over government intervention.</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Support for Local Business and Employment:</a:t>
            </a:r>
            <a:r>
              <a:rPr lang="en-US" sz="1800" dirty="0">
                <a:solidFill>
                  <a:srgbClr val="000000"/>
                </a:solidFill>
                <a:effectLst/>
                <a:latin typeface="Segoe UI" panose="020B0502040204020203" pitchFamily="34" charset="0"/>
                <a:ea typeface="Times New Roman" panose="02020603050405020304" pitchFamily="18" charset="0"/>
              </a:rPr>
              <a:t> Some respondents envision benefits for local businesses and employment. They hope that such an economy would support local businesses, increase job opportunities, and offer fair wages.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Home Ownership:</a:t>
            </a:r>
            <a:r>
              <a:rPr lang="en-US" sz="1800" dirty="0">
                <a:solidFill>
                  <a:srgbClr val="000000"/>
                </a:solidFill>
                <a:effectLst/>
                <a:latin typeface="Segoe UI" panose="020B0502040204020203" pitchFamily="34" charset="0"/>
                <a:ea typeface="Times New Roman" panose="02020603050405020304" pitchFamily="18" charset="0"/>
              </a:rPr>
              <a:t> The ability to afford a home was another recurring theme, reflecting the high cost of housing in Orange County.</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These responses reflect a diverse range of views, indicating that people's experiences and expectations of a "High Road" economy can vary widely.</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C80D37E4-260A-4484-84CE-2528876D614B}" type="slidenum">
              <a:rPr lang="en-US" smtClean="0"/>
              <a:t>21</a:t>
            </a:fld>
            <a:endParaRPr lang="en-US"/>
          </a:p>
        </p:txBody>
      </p:sp>
    </p:spTree>
    <p:extLst>
      <p:ext uri="{BB962C8B-B14F-4D97-AF65-F5344CB8AC3E}">
        <p14:creationId xmlns:p14="http://schemas.microsoft.com/office/powerpoint/2010/main" val="514040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Please select the 3 most important goals in making your High Road economy vision a reality in Orange County. (other responses)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From the responses provided in the Q11 Responses.csv file, it can be observed that the respondents' vision for a High Road economy in Orange County involves the following key goals: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Affordable Housing</a:t>
            </a:r>
            <a:r>
              <a:rPr lang="en-US" sz="1800" dirty="0">
                <a:solidFill>
                  <a:srgbClr val="000000"/>
                </a:solidFill>
                <a:effectLst/>
                <a:latin typeface="Segoe UI" panose="020B0502040204020203" pitchFamily="34" charset="0"/>
                <a:ea typeface="Times New Roman" panose="02020603050405020304" pitchFamily="18" charset="0"/>
              </a:rPr>
              <a:t>: This was the most frequently cited goal. Respondents emphasized the importance of affordable housing close to high-quality jobs, housing accessibility for all regardless of economic status, and providing support for home buyers, particularly first-time homebuyers.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Better Education</a:t>
            </a:r>
            <a:r>
              <a:rPr lang="en-US" sz="1800" dirty="0">
                <a:solidFill>
                  <a:srgbClr val="000000"/>
                </a:solidFill>
                <a:effectLst/>
                <a:latin typeface="Segoe UI" panose="020B0502040204020203" pitchFamily="34" charset="0"/>
                <a:ea typeface="Times New Roman" panose="02020603050405020304" pitchFamily="18" charset="0"/>
              </a:rPr>
              <a:t>: Many respondents prioritized improved access to education, emphasizing the need for a better education system that develops students' critical thinking and decision-making skills. Some respondents also mentioned the need for education on finance and investments, as well as matching local and regional education with relevant careers and jobs.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Financial Stability and Fair Wages</a:t>
            </a:r>
            <a:r>
              <a:rPr lang="en-US" sz="1800" dirty="0">
                <a:solidFill>
                  <a:srgbClr val="000000"/>
                </a:solidFill>
                <a:effectLst/>
                <a:latin typeface="Segoe UI" panose="020B0502040204020203" pitchFamily="34" charset="0"/>
                <a:ea typeface="Times New Roman" panose="02020603050405020304" pitchFamily="18" charset="0"/>
              </a:rPr>
              <a:t>: Respondents suggested higher minimum wages, more effective tax structures, and financial education and planning. Some respondents also advocated for more support for small businesses and entrepreneurship.</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Sustainability and Climate Resilience</a:t>
            </a:r>
            <a:r>
              <a:rPr lang="en-US" sz="1800" dirty="0">
                <a:solidFill>
                  <a:srgbClr val="000000"/>
                </a:solidFill>
                <a:effectLst/>
                <a:latin typeface="Segoe UI" panose="020B0502040204020203" pitchFamily="34" charset="0"/>
                <a:ea typeface="Times New Roman" panose="02020603050405020304" pitchFamily="18" charset="0"/>
              </a:rPr>
              <a:t>: Respondents highlighted the need to adapt to climate resilience, promote industries with low carbon footprints, and reduce pollution. Some respondents advocated for zero-carbon housing and more green, affordable housing.</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Equitable Opportunities</a:t>
            </a:r>
            <a:r>
              <a:rPr lang="en-US" sz="1800" dirty="0">
                <a:solidFill>
                  <a:srgbClr val="000000"/>
                </a:solidFill>
                <a:effectLst/>
                <a:latin typeface="Segoe UI" panose="020B0502040204020203" pitchFamily="34" charset="0"/>
                <a:ea typeface="Times New Roman" panose="02020603050405020304" pitchFamily="18" charset="0"/>
              </a:rPr>
              <a:t>: Many respondents discussed the need for more equitable opportunities, particularly for low-income communities and minority groups. This includes increasing equity in housing, providing more job opportunities, and offering more resources for retired residents and elders.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Please note that the responses are diverse and touch on a wide range of issues, so this summary focuses on the most frequently mentioned themes.</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C80D37E4-260A-4484-84CE-2528876D614B}" type="slidenum">
              <a:rPr lang="en-US" smtClean="0"/>
              <a:t>24</a:t>
            </a:fld>
            <a:endParaRPr lang="en-US"/>
          </a:p>
        </p:txBody>
      </p:sp>
    </p:spTree>
    <p:extLst>
      <p:ext uri="{BB962C8B-B14F-4D97-AF65-F5344CB8AC3E}">
        <p14:creationId xmlns:p14="http://schemas.microsoft.com/office/powerpoint/2010/main" val="371403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Is there anything else that you would like to share about achieving a High Road economy? For example, are there any current partnerships, projects, and/or programs that you're aware of that are already achieving a High Road Economy?</a:t>
            </a:r>
          </a:p>
          <a:p>
            <a:pPr marL="0" marR="0">
              <a:lnSpc>
                <a:spcPct val="107000"/>
              </a:lnSpc>
              <a:spcBef>
                <a:spcPts val="0"/>
              </a:spcBef>
              <a:spcAft>
                <a:spcPts val="800"/>
              </a:spcAft>
            </a:pP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Based on the responses in the Q12 Responses.csv file, respondents provided a variety of insights, suggestions, and examples related to achieving a High Road economy. Key themes include: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Collaborations and Partnerships:</a:t>
            </a:r>
            <a:r>
              <a:rPr lang="en-US" sz="1800" dirty="0">
                <a:solidFill>
                  <a:srgbClr val="000000"/>
                </a:solidFill>
                <a:effectLst/>
                <a:latin typeface="Segoe UI" panose="020B0502040204020203" pitchFamily="34" charset="0"/>
                <a:ea typeface="Times New Roman" panose="02020603050405020304" pitchFamily="18" charset="0"/>
              </a:rPr>
              <a:t> Many respondents highlighted the importance of collaborations between governments, businesses, and nonprofits. Specific examples include the Orange County Business Council's "Opportunity Imperative" initiative and the TAYO Legacy Foundation.</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Sustainability and Environmental Consciousness:</a:t>
            </a:r>
            <a:r>
              <a:rPr lang="en-US" sz="1800" dirty="0">
                <a:solidFill>
                  <a:srgbClr val="000000"/>
                </a:solidFill>
                <a:effectLst/>
                <a:latin typeface="Segoe UI" panose="020B0502040204020203" pitchFamily="34" charset="0"/>
                <a:ea typeface="Times New Roman" panose="02020603050405020304" pitchFamily="18" charset="0"/>
              </a:rPr>
              <a:t> Some respondents emphasized the role of sustainability in a High Road economy, expressing the need for a focus on renewable energy sources and environmental cleanup volunteering programs. A respondent mentioned Alaska Airlines as a company that effectively reduces its environmental impact.</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Support for Small Businesses and Marginalized Groups:</a:t>
            </a:r>
            <a:r>
              <a:rPr lang="en-US" sz="1800" dirty="0">
                <a:solidFill>
                  <a:srgbClr val="000000"/>
                </a:solidFill>
                <a:effectLst/>
                <a:latin typeface="Segoe UI" panose="020B0502040204020203" pitchFamily="34" charset="0"/>
                <a:ea typeface="Times New Roman" panose="02020603050405020304" pitchFamily="18" charset="0"/>
              </a:rPr>
              <a:t> Several responses stressed the need for financial support for small businesses and marginalized groups. The Community Action Partnership of Orange County (CAPOC) was mentioned as a trusted community member that communicates benefits and programs to relevant communities.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Education and Workforce Development:</a:t>
            </a:r>
            <a:r>
              <a:rPr lang="en-US" sz="1800" dirty="0">
                <a:solidFill>
                  <a:srgbClr val="000000"/>
                </a:solidFill>
                <a:effectLst/>
                <a:latin typeface="Segoe UI" panose="020B0502040204020203" pitchFamily="34" charset="0"/>
                <a:ea typeface="Times New Roman" panose="02020603050405020304" pitchFamily="18" charset="0"/>
              </a:rPr>
              <a:t> Respondents suggested building high-quality vocational training programs, promoting education, and creating pathways for career growth as important strategies.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Affordability and Livability:</a:t>
            </a:r>
            <a:r>
              <a:rPr lang="en-US" sz="1800" dirty="0">
                <a:solidFill>
                  <a:srgbClr val="000000"/>
                </a:solidFill>
                <a:effectLst/>
                <a:latin typeface="Segoe UI" panose="020B0502040204020203" pitchFamily="34" charset="0"/>
                <a:ea typeface="Times New Roman" panose="02020603050405020304" pitchFamily="18" charset="0"/>
              </a:rPr>
              <a:t> Affordable housing, healthcare, and childcare were mentioned as key factors in reducing financial stress and making a High Road economy achievable.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Local Community Projects:</a:t>
            </a:r>
            <a:r>
              <a:rPr lang="en-US" sz="1800" dirty="0">
                <a:solidFill>
                  <a:srgbClr val="000000"/>
                </a:solidFill>
                <a:effectLst/>
                <a:latin typeface="Segoe UI" panose="020B0502040204020203" pitchFamily="34" charset="0"/>
                <a:ea typeface="Times New Roman" panose="02020603050405020304" pitchFamily="18" charset="0"/>
              </a:rPr>
              <a:t> Several community-level efforts were mentioned, such as Banning Ranch's grassroots environmental efforts and CREER's community support programs.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Economic Policies:</a:t>
            </a:r>
            <a:r>
              <a:rPr lang="en-US" sz="1800" dirty="0">
                <a:solidFill>
                  <a:srgbClr val="000000"/>
                </a:solidFill>
                <a:effectLst/>
                <a:latin typeface="Segoe UI" panose="020B0502040204020203" pitchFamily="34" charset="0"/>
                <a:ea typeface="Times New Roman" panose="02020603050405020304" pitchFamily="18" charset="0"/>
              </a:rPr>
              <a:t> Some respondents suggested adjusting taxes to encourage investment, increasing minimum wages, and providing financial aid to stimulate the economy.</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Public Transportation:</a:t>
            </a:r>
            <a:r>
              <a:rPr lang="en-US" sz="1800" dirty="0">
                <a:solidFill>
                  <a:srgbClr val="000000"/>
                </a:solidFill>
                <a:effectLst/>
                <a:latin typeface="Segoe UI" panose="020B0502040204020203" pitchFamily="34" charset="0"/>
                <a:ea typeface="Times New Roman" panose="02020603050405020304" pitchFamily="18" charset="0"/>
              </a:rPr>
              <a:t> Some respondents highlighted the role of accessible public transportation in reducing congestion and pollution.</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Note: The responses also contained some entries in different languages, including Spanish and Vietnamese, which generally align with the themes mentioned above.</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C80D37E4-260A-4484-84CE-2528876D614B}" type="slidenum">
              <a:rPr lang="en-US" smtClean="0"/>
              <a:t>26</a:t>
            </a:fld>
            <a:endParaRPr lang="en-US"/>
          </a:p>
        </p:txBody>
      </p:sp>
    </p:spTree>
    <p:extLst>
      <p:ext uri="{BB962C8B-B14F-4D97-AF65-F5344CB8AC3E}">
        <p14:creationId xmlns:p14="http://schemas.microsoft.com/office/powerpoint/2010/main" val="468680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What industries do you think are most important to support/grow in Orange County in order to provide high-quality future jobs for the community? (other responses)</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Based on the information provided in the Q13 Other Responses.csv file, the respondents identified a variety of industries they believe are crucial for supporting and growing in Orange County to provide high-quality future jobs for the community. Here are the most frequently mentioned:</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Housing</a:t>
            </a:r>
            <a:r>
              <a:rPr lang="en-US" sz="1800" dirty="0">
                <a:solidFill>
                  <a:srgbClr val="000000"/>
                </a:solidFill>
                <a:effectLst/>
                <a:latin typeface="Segoe UI" panose="020B0502040204020203" pitchFamily="34" charset="0"/>
                <a:ea typeface="Times New Roman" panose="02020603050405020304" pitchFamily="18" charset="0"/>
              </a:rPr>
              <a:t>: Some respondents emphasized the importance of affordable housing, indicating a need for jobs in this sector.</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Manufacturing</a:t>
            </a:r>
            <a:r>
              <a:rPr lang="en-US" sz="1800" dirty="0">
                <a:solidFill>
                  <a:srgbClr val="000000"/>
                </a:solidFill>
                <a:effectLst/>
                <a:latin typeface="Segoe UI" panose="020B0502040204020203" pitchFamily="34" charset="0"/>
                <a:ea typeface="Times New Roman" panose="02020603050405020304" pitchFamily="18" charset="0"/>
              </a:rPr>
              <a:t>: Several respondents cited manufacturing as an important industry, including manufacturing related to aerospace and consumer products.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Community Services/Resources</a:t>
            </a:r>
            <a:r>
              <a:rPr lang="en-US" sz="1800" dirty="0">
                <a:solidFill>
                  <a:srgbClr val="000000"/>
                </a:solidFill>
                <a:effectLst/>
                <a:latin typeface="Segoe UI" panose="020B0502040204020203" pitchFamily="34" charset="0"/>
                <a:ea typeface="Times New Roman" panose="02020603050405020304" pitchFamily="18" charset="0"/>
              </a:rPr>
              <a:t>: Respondents mentioned the importance of supporting jobs in community-based and non-profit organizations, social services, and human services.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Healthcare</a:t>
            </a:r>
            <a:r>
              <a:rPr lang="en-US" sz="1800" dirty="0">
                <a:solidFill>
                  <a:srgbClr val="000000"/>
                </a:solidFill>
                <a:effectLst/>
                <a:latin typeface="Segoe UI" panose="020B0502040204020203" pitchFamily="34" charset="0"/>
                <a:ea typeface="Times New Roman" panose="02020603050405020304" pitchFamily="18" charset="0"/>
              </a:rPr>
              <a:t>: The healthcare sector, including mental health services, was highlighted as an area for potential job growth.</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Green Industries</a:t>
            </a:r>
            <a:r>
              <a:rPr lang="en-US" sz="1800" dirty="0">
                <a:solidFill>
                  <a:srgbClr val="000000"/>
                </a:solidFill>
                <a:effectLst/>
                <a:latin typeface="Segoe UI" panose="020B0502040204020203" pitchFamily="34" charset="0"/>
                <a:ea typeface="Times New Roman" panose="02020603050405020304" pitchFamily="18" charset="0"/>
              </a:rPr>
              <a:t>: Some respondents mentioned the need to support and grow green industries like solar and wind power, suggesting a desire for jobs that align with environmental sustainability.</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Small Business and Entrepreneurship</a:t>
            </a:r>
            <a:r>
              <a:rPr lang="en-US" sz="1800" dirty="0">
                <a:solidFill>
                  <a:srgbClr val="000000"/>
                </a:solidFill>
                <a:effectLst/>
                <a:latin typeface="Segoe UI" panose="020B0502040204020203" pitchFamily="34" charset="0"/>
                <a:ea typeface="Times New Roman" panose="02020603050405020304" pitchFamily="18" charset="0"/>
              </a:rPr>
              <a:t>: Support for small businesses and promoting entrepreneurship was also emphasized.</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Education and Training</a:t>
            </a:r>
            <a:r>
              <a:rPr lang="en-US" sz="1800" dirty="0">
                <a:solidFill>
                  <a:srgbClr val="000000"/>
                </a:solidFill>
                <a:effectLst/>
                <a:latin typeface="Segoe UI" panose="020B0502040204020203" pitchFamily="34" charset="0"/>
                <a:ea typeface="Times New Roman" panose="02020603050405020304" pitchFamily="18" charset="0"/>
              </a:rPr>
              <a:t>: Some responses indicated the need for jobs related to education and vocational training.</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Consumer Products and Services</a:t>
            </a:r>
            <a:r>
              <a:rPr lang="en-US" sz="1800" dirty="0">
                <a:solidFill>
                  <a:srgbClr val="000000"/>
                </a:solidFill>
                <a:effectLst/>
                <a:latin typeface="Segoe UI" panose="020B0502040204020203" pitchFamily="34" charset="0"/>
                <a:ea typeface="Times New Roman" panose="02020603050405020304" pitchFamily="18" charset="0"/>
              </a:rPr>
              <a:t>: Several responses mentioned the need to support industries related to consumer products and services, including restaurants and nail salons.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Segoe UI" panose="020B0502040204020203" pitchFamily="34" charset="0"/>
                <a:ea typeface="Times New Roman" panose="02020603050405020304" pitchFamily="18" charset="0"/>
              </a:rPr>
              <a:t>Please note that the responses are diverse and touch on a wide range of sectors, so this summary focuses on the most frequently mentioned themes.</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C80D37E4-260A-4484-84CE-2528876D614B}" type="slidenum">
              <a:rPr lang="en-US" smtClean="0"/>
              <a:t>29</a:t>
            </a:fld>
            <a:endParaRPr lang="en-US"/>
          </a:p>
        </p:txBody>
      </p:sp>
    </p:spTree>
    <p:extLst>
      <p:ext uri="{BB962C8B-B14F-4D97-AF65-F5344CB8AC3E}">
        <p14:creationId xmlns:p14="http://schemas.microsoft.com/office/powerpoint/2010/main" val="3633357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E95D0-6D6C-231E-41EE-A4AB251C20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4E8C62-A540-3B5F-0569-FFF237D0AB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C931C8-DDFE-C641-0925-35807A93F75E}"/>
              </a:ext>
            </a:extLst>
          </p:cNvPr>
          <p:cNvSpPr>
            <a:spLocks noGrp="1"/>
          </p:cNvSpPr>
          <p:nvPr>
            <p:ph type="dt" sz="half" idx="10"/>
          </p:nvPr>
        </p:nvSpPr>
        <p:spPr/>
        <p:txBody>
          <a:bodyPr/>
          <a:lstStyle/>
          <a:p>
            <a:fld id="{53BEF823-48A5-43FC-BE03-E79964288B41}" type="datetimeFigureOut">
              <a:rPr lang="en-US" smtClean="0"/>
              <a:t>10/17/2023</a:t>
            </a:fld>
            <a:endParaRPr lang="en-US" dirty="0"/>
          </a:p>
        </p:txBody>
      </p:sp>
      <p:sp>
        <p:nvSpPr>
          <p:cNvPr id="5" name="Footer Placeholder 4">
            <a:extLst>
              <a:ext uri="{FF2B5EF4-FFF2-40B4-BE49-F238E27FC236}">
                <a16:creationId xmlns:a16="http://schemas.microsoft.com/office/drawing/2014/main" id="{EA9B5478-3A2C-436C-E72D-ED9FFF0E07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78F1C4-9745-6B4E-1FEE-E83AE9A776B2}"/>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708163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68B59-C53E-1D89-5CA9-D4856E4F01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EA72C1-6471-AD86-3AD0-02DD7FFC81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B6C30F-202D-4A6E-4287-D034CE89EC04}"/>
              </a:ext>
            </a:extLst>
          </p:cNvPr>
          <p:cNvSpPr>
            <a:spLocks noGrp="1"/>
          </p:cNvSpPr>
          <p:nvPr>
            <p:ph type="dt" sz="half" idx="10"/>
          </p:nvPr>
        </p:nvSpPr>
        <p:spPr/>
        <p:txBody>
          <a:bodyPr/>
          <a:lstStyle/>
          <a:p>
            <a:pPr algn="r"/>
            <a:fld id="{53BEF823-48A5-43FC-BE03-E79964288B41}" type="datetimeFigureOut">
              <a:rPr lang="en-US" smtClean="0"/>
              <a:pPr algn="r"/>
              <a:t>10/17/2023</a:t>
            </a:fld>
            <a:endParaRPr lang="en-US" dirty="0"/>
          </a:p>
        </p:txBody>
      </p:sp>
      <p:sp>
        <p:nvSpPr>
          <p:cNvPr id="5" name="Footer Placeholder 4">
            <a:extLst>
              <a:ext uri="{FF2B5EF4-FFF2-40B4-BE49-F238E27FC236}">
                <a16:creationId xmlns:a16="http://schemas.microsoft.com/office/drawing/2014/main" id="{A2AF5812-3EC7-D1BC-8ABB-60318430F216}"/>
              </a:ext>
            </a:extLst>
          </p:cNvPr>
          <p:cNvSpPr>
            <a:spLocks noGrp="1"/>
          </p:cNvSpPr>
          <p:nvPr>
            <p:ph type="ftr" sz="quarter" idx="11"/>
          </p:nvPr>
        </p:nvSpPr>
        <p:spPr/>
        <p:txBody>
          <a:bodyPr/>
          <a:lstStyle/>
          <a:p>
            <a:pPr algn="l"/>
            <a:endParaRPr lang="en-US" dirty="0"/>
          </a:p>
        </p:txBody>
      </p:sp>
      <p:sp>
        <p:nvSpPr>
          <p:cNvPr id="6" name="Slide Number Placeholder 5">
            <a:extLst>
              <a:ext uri="{FF2B5EF4-FFF2-40B4-BE49-F238E27FC236}">
                <a16:creationId xmlns:a16="http://schemas.microsoft.com/office/drawing/2014/main" id="{D4AADDBB-72CD-732E-2DF2-AD8376D3E20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076068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939657-A7C1-192E-3517-E1B65E73B1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136493-9CE2-B91B-1DD4-6F7F3E7A87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0FB074-2C0D-22F4-CFA7-E043DDA4B087}"/>
              </a:ext>
            </a:extLst>
          </p:cNvPr>
          <p:cNvSpPr>
            <a:spLocks noGrp="1"/>
          </p:cNvSpPr>
          <p:nvPr>
            <p:ph type="dt" sz="half" idx="10"/>
          </p:nvPr>
        </p:nvSpPr>
        <p:spPr/>
        <p:txBody>
          <a:bodyPr/>
          <a:lstStyle/>
          <a:p>
            <a:pPr algn="r"/>
            <a:fld id="{53BEF823-48A5-43FC-BE03-E79964288B41}" type="datetimeFigureOut">
              <a:rPr lang="en-US" smtClean="0"/>
              <a:pPr algn="r"/>
              <a:t>10/17/2023</a:t>
            </a:fld>
            <a:endParaRPr lang="en-US" dirty="0"/>
          </a:p>
        </p:txBody>
      </p:sp>
      <p:sp>
        <p:nvSpPr>
          <p:cNvPr id="5" name="Footer Placeholder 4">
            <a:extLst>
              <a:ext uri="{FF2B5EF4-FFF2-40B4-BE49-F238E27FC236}">
                <a16:creationId xmlns:a16="http://schemas.microsoft.com/office/drawing/2014/main" id="{63668FC6-1F61-6510-7127-A1DDE4662F58}"/>
              </a:ext>
            </a:extLst>
          </p:cNvPr>
          <p:cNvSpPr>
            <a:spLocks noGrp="1"/>
          </p:cNvSpPr>
          <p:nvPr>
            <p:ph type="ftr" sz="quarter" idx="11"/>
          </p:nvPr>
        </p:nvSpPr>
        <p:spPr/>
        <p:txBody>
          <a:bodyPr/>
          <a:lstStyle/>
          <a:p>
            <a:pPr algn="l"/>
            <a:endParaRPr lang="en-US" dirty="0"/>
          </a:p>
        </p:txBody>
      </p:sp>
      <p:sp>
        <p:nvSpPr>
          <p:cNvPr id="6" name="Slide Number Placeholder 5">
            <a:extLst>
              <a:ext uri="{FF2B5EF4-FFF2-40B4-BE49-F238E27FC236}">
                <a16:creationId xmlns:a16="http://schemas.microsoft.com/office/drawing/2014/main" id="{8E565F6B-FD34-9A43-D5ED-22599B4CEE5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238906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DFFF9-ED60-F0B1-346F-571B8A08C3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9A5D63-0737-A023-57EE-82263677FF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AFE16-16BE-312C-48F0-A5DC8C4E375A}"/>
              </a:ext>
            </a:extLst>
          </p:cNvPr>
          <p:cNvSpPr>
            <a:spLocks noGrp="1"/>
          </p:cNvSpPr>
          <p:nvPr>
            <p:ph type="dt" sz="half" idx="10"/>
          </p:nvPr>
        </p:nvSpPr>
        <p:spPr/>
        <p:txBody>
          <a:bodyPr/>
          <a:lstStyle/>
          <a:p>
            <a:pPr algn="r"/>
            <a:fld id="{53BEF823-48A5-43FC-BE03-E79964288B41}" type="datetimeFigureOut">
              <a:rPr lang="en-US" smtClean="0"/>
              <a:pPr algn="r"/>
              <a:t>10/17/2023</a:t>
            </a:fld>
            <a:endParaRPr lang="en-US" dirty="0"/>
          </a:p>
        </p:txBody>
      </p:sp>
      <p:sp>
        <p:nvSpPr>
          <p:cNvPr id="5" name="Footer Placeholder 4">
            <a:extLst>
              <a:ext uri="{FF2B5EF4-FFF2-40B4-BE49-F238E27FC236}">
                <a16:creationId xmlns:a16="http://schemas.microsoft.com/office/drawing/2014/main" id="{49EB0DEF-A384-EA88-9555-8C7420F97392}"/>
              </a:ext>
            </a:extLst>
          </p:cNvPr>
          <p:cNvSpPr>
            <a:spLocks noGrp="1"/>
          </p:cNvSpPr>
          <p:nvPr>
            <p:ph type="ftr" sz="quarter" idx="11"/>
          </p:nvPr>
        </p:nvSpPr>
        <p:spPr/>
        <p:txBody>
          <a:bodyPr/>
          <a:lstStyle/>
          <a:p>
            <a:pPr algn="l"/>
            <a:endParaRPr lang="en-US" dirty="0"/>
          </a:p>
        </p:txBody>
      </p:sp>
      <p:sp>
        <p:nvSpPr>
          <p:cNvPr id="6" name="Slide Number Placeholder 5">
            <a:extLst>
              <a:ext uri="{FF2B5EF4-FFF2-40B4-BE49-F238E27FC236}">
                <a16:creationId xmlns:a16="http://schemas.microsoft.com/office/drawing/2014/main" id="{989B1B02-0784-E678-9516-1F5674443DFE}"/>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99889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C5616-6A27-45E5-0BBB-B62EBF93DA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4B3E52-A6CE-C05D-ECDA-161A09D29B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B69227-7456-2E49-3982-9DF304AB0EA5}"/>
              </a:ext>
            </a:extLst>
          </p:cNvPr>
          <p:cNvSpPr>
            <a:spLocks noGrp="1"/>
          </p:cNvSpPr>
          <p:nvPr>
            <p:ph type="dt" sz="half" idx="10"/>
          </p:nvPr>
        </p:nvSpPr>
        <p:spPr/>
        <p:txBody>
          <a:bodyPr/>
          <a:lstStyle/>
          <a:p>
            <a:pPr algn="r"/>
            <a:fld id="{53BEF823-48A5-43FC-BE03-E79964288B41}" type="datetimeFigureOut">
              <a:rPr lang="en-US" smtClean="0"/>
              <a:pPr algn="r"/>
              <a:t>10/17/2023</a:t>
            </a:fld>
            <a:endParaRPr lang="en-US" dirty="0"/>
          </a:p>
        </p:txBody>
      </p:sp>
      <p:sp>
        <p:nvSpPr>
          <p:cNvPr id="5" name="Footer Placeholder 4">
            <a:extLst>
              <a:ext uri="{FF2B5EF4-FFF2-40B4-BE49-F238E27FC236}">
                <a16:creationId xmlns:a16="http://schemas.microsoft.com/office/drawing/2014/main" id="{7ADCE6FD-565E-3DF2-EF45-D41D319E42C6}"/>
              </a:ext>
            </a:extLst>
          </p:cNvPr>
          <p:cNvSpPr>
            <a:spLocks noGrp="1"/>
          </p:cNvSpPr>
          <p:nvPr>
            <p:ph type="ftr" sz="quarter" idx="11"/>
          </p:nvPr>
        </p:nvSpPr>
        <p:spPr/>
        <p:txBody>
          <a:bodyPr/>
          <a:lstStyle/>
          <a:p>
            <a:pPr algn="l"/>
            <a:endParaRPr lang="en-US" dirty="0"/>
          </a:p>
        </p:txBody>
      </p:sp>
      <p:sp>
        <p:nvSpPr>
          <p:cNvPr id="6" name="Slide Number Placeholder 5">
            <a:extLst>
              <a:ext uri="{FF2B5EF4-FFF2-40B4-BE49-F238E27FC236}">
                <a16:creationId xmlns:a16="http://schemas.microsoft.com/office/drawing/2014/main" id="{6E272A38-EB43-2868-9581-7623C1000DC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1989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19DF4-2C80-9F5B-4798-D91AE8AF0D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5D4EBF-E241-AEDF-523A-B782C37F9E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C5A14D-8324-AECD-8166-4C2945A7DF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3F0E1F-B237-6B68-DE61-F440FAEC9C7D}"/>
              </a:ext>
            </a:extLst>
          </p:cNvPr>
          <p:cNvSpPr>
            <a:spLocks noGrp="1"/>
          </p:cNvSpPr>
          <p:nvPr>
            <p:ph type="dt" sz="half" idx="10"/>
          </p:nvPr>
        </p:nvSpPr>
        <p:spPr/>
        <p:txBody>
          <a:bodyPr/>
          <a:lstStyle/>
          <a:p>
            <a:pPr algn="r"/>
            <a:fld id="{53BEF823-48A5-43FC-BE03-E79964288B41}" type="datetimeFigureOut">
              <a:rPr lang="en-US" smtClean="0"/>
              <a:pPr algn="r"/>
              <a:t>10/17/2023</a:t>
            </a:fld>
            <a:endParaRPr lang="en-US" dirty="0"/>
          </a:p>
        </p:txBody>
      </p:sp>
      <p:sp>
        <p:nvSpPr>
          <p:cNvPr id="6" name="Footer Placeholder 5">
            <a:extLst>
              <a:ext uri="{FF2B5EF4-FFF2-40B4-BE49-F238E27FC236}">
                <a16:creationId xmlns:a16="http://schemas.microsoft.com/office/drawing/2014/main" id="{5EAEB414-51AB-5982-5247-EB623E4F5C09}"/>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AA4AE9EA-1EC3-438E-8E47-684AB0C517D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93407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59FF8-D1C3-26A2-E4CA-449E221975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E6D2E5-C90E-676C-25A6-24CA573C99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37645A-DA88-3DA3-15FB-DA2D07292E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7188BF-93C2-9353-C3B3-3802C05C62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E2F69C-D5DA-A2A5-A521-DC2A665AF7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27B31A-8ACA-2802-3F4A-C3FCC17851FD}"/>
              </a:ext>
            </a:extLst>
          </p:cNvPr>
          <p:cNvSpPr>
            <a:spLocks noGrp="1"/>
          </p:cNvSpPr>
          <p:nvPr>
            <p:ph type="dt" sz="half" idx="10"/>
          </p:nvPr>
        </p:nvSpPr>
        <p:spPr/>
        <p:txBody>
          <a:bodyPr/>
          <a:lstStyle/>
          <a:p>
            <a:pPr algn="r"/>
            <a:fld id="{53BEF823-48A5-43FC-BE03-E79964288B41}" type="datetimeFigureOut">
              <a:rPr lang="en-US" smtClean="0"/>
              <a:pPr algn="r"/>
              <a:t>10/17/2023</a:t>
            </a:fld>
            <a:endParaRPr lang="en-US" dirty="0"/>
          </a:p>
        </p:txBody>
      </p:sp>
      <p:sp>
        <p:nvSpPr>
          <p:cNvPr id="8" name="Footer Placeholder 7">
            <a:extLst>
              <a:ext uri="{FF2B5EF4-FFF2-40B4-BE49-F238E27FC236}">
                <a16:creationId xmlns:a16="http://schemas.microsoft.com/office/drawing/2014/main" id="{3B7F5A7C-EEAC-A060-1CC2-E9591C5AF948}"/>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E19BC01-BA51-C518-96D1-D9F55E553C97}"/>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77405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D8D70-6740-F059-935D-8F4723C1C0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769F7C-BF6C-F505-872F-93F24AAAEA50}"/>
              </a:ext>
            </a:extLst>
          </p:cNvPr>
          <p:cNvSpPr>
            <a:spLocks noGrp="1"/>
          </p:cNvSpPr>
          <p:nvPr>
            <p:ph type="dt" sz="half" idx="10"/>
          </p:nvPr>
        </p:nvSpPr>
        <p:spPr/>
        <p:txBody>
          <a:bodyPr/>
          <a:lstStyle/>
          <a:p>
            <a:pPr algn="r"/>
            <a:fld id="{53BEF823-48A5-43FC-BE03-E79964288B41}" type="datetimeFigureOut">
              <a:rPr lang="en-US" smtClean="0"/>
              <a:pPr algn="r"/>
              <a:t>10/17/2023</a:t>
            </a:fld>
            <a:endParaRPr lang="en-US" dirty="0"/>
          </a:p>
        </p:txBody>
      </p:sp>
      <p:sp>
        <p:nvSpPr>
          <p:cNvPr id="4" name="Footer Placeholder 3">
            <a:extLst>
              <a:ext uri="{FF2B5EF4-FFF2-40B4-BE49-F238E27FC236}">
                <a16:creationId xmlns:a16="http://schemas.microsoft.com/office/drawing/2014/main" id="{F7986AB9-E1F2-E612-02E6-CF3C3EADA8B6}"/>
              </a:ext>
            </a:extLst>
          </p:cNvPr>
          <p:cNvSpPr>
            <a:spLocks noGrp="1"/>
          </p:cNvSpPr>
          <p:nvPr>
            <p:ph type="ftr" sz="quarter" idx="11"/>
          </p:nvPr>
        </p:nvSpPr>
        <p:spPr/>
        <p:txBody>
          <a:bodyPr/>
          <a:lstStyle/>
          <a:p>
            <a:pPr algn="l"/>
            <a:endParaRPr lang="en-US" dirty="0"/>
          </a:p>
        </p:txBody>
      </p:sp>
      <p:sp>
        <p:nvSpPr>
          <p:cNvPr id="5" name="Slide Number Placeholder 4">
            <a:extLst>
              <a:ext uri="{FF2B5EF4-FFF2-40B4-BE49-F238E27FC236}">
                <a16:creationId xmlns:a16="http://schemas.microsoft.com/office/drawing/2014/main" id="{C244AB94-97E7-9D42-DA7C-DCE8F63D410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980218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DF9646-5744-0389-B806-8126905ED974}"/>
              </a:ext>
            </a:extLst>
          </p:cNvPr>
          <p:cNvSpPr>
            <a:spLocks noGrp="1"/>
          </p:cNvSpPr>
          <p:nvPr>
            <p:ph type="dt" sz="half" idx="10"/>
          </p:nvPr>
        </p:nvSpPr>
        <p:spPr/>
        <p:txBody>
          <a:bodyPr/>
          <a:lstStyle/>
          <a:p>
            <a:pPr algn="r"/>
            <a:fld id="{53BEF823-48A5-43FC-BE03-E79964288B41}" type="datetimeFigureOut">
              <a:rPr lang="en-US" smtClean="0"/>
              <a:pPr algn="r"/>
              <a:t>10/17/2023</a:t>
            </a:fld>
            <a:endParaRPr lang="en-US" dirty="0"/>
          </a:p>
        </p:txBody>
      </p:sp>
      <p:sp>
        <p:nvSpPr>
          <p:cNvPr id="3" name="Footer Placeholder 2">
            <a:extLst>
              <a:ext uri="{FF2B5EF4-FFF2-40B4-BE49-F238E27FC236}">
                <a16:creationId xmlns:a16="http://schemas.microsoft.com/office/drawing/2014/main" id="{0B9EE844-3001-ACA1-D20F-7CFD7089433C}"/>
              </a:ext>
            </a:extLst>
          </p:cNvPr>
          <p:cNvSpPr>
            <a:spLocks noGrp="1"/>
          </p:cNvSpPr>
          <p:nvPr>
            <p:ph type="ftr" sz="quarter" idx="11"/>
          </p:nvPr>
        </p:nvSpPr>
        <p:spPr/>
        <p:txBody>
          <a:bodyPr/>
          <a:lstStyle/>
          <a:p>
            <a:pPr algn="l"/>
            <a:endParaRPr lang="en-US" dirty="0"/>
          </a:p>
        </p:txBody>
      </p:sp>
      <p:sp>
        <p:nvSpPr>
          <p:cNvPr id="4" name="Slide Number Placeholder 3">
            <a:extLst>
              <a:ext uri="{FF2B5EF4-FFF2-40B4-BE49-F238E27FC236}">
                <a16:creationId xmlns:a16="http://schemas.microsoft.com/office/drawing/2014/main" id="{1A3269CA-C218-0998-18E7-894EF594ADB2}"/>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73437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A401A-8A58-39DF-E0DD-A5781506B4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6C83FF-BA36-CB32-C185-DB28ACC327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9557DF-AE7E-C9A7-21F4-426662EC6B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768F22-B565-5E8C-5FBB-1FC66761052E}"/>
              </a:ext>
            </a:extLst>
          </p:cNvPr>
          <p:cNvSpPr>
            <a:spLocks noGrp="1"/>
          </p:cNvSpPr>
          <p:nvPr>
            <p:ph type="dt" sz="half" idx="10"/>
          </p:nvPr>
        </p:nvSpPr>
        <p:spPr/>
        <p:txBody>
          <a:bodyPr/>
          <a:lstStyle/>
          <a:p>
            <a:pPr algn="r"/>
            <a:fld id="{53BEF823-48A5-43FC-BE03-E79964288B41}" type="datetimeFigureOut">
              <a:rPr lang="en-US" smtClean="0"/>
              <a:pPr algn="r"/>
              <a:t>10/17/2023</a:t>
            </a:fld>
            <a:endParaRPr lang="en-US" dirty="0"/>
          </a:p>
        </p:txBody>
      </p:sp>
      <p:sp>
        <p:nvSpPr>
          <p:cNvPr id="6" name="Footer Placeholder 5">
            <a:extLst>
              <a:ext uri="{FF2B5EF4-FFF2-40B4-BE49-F238E27FC236}">
                <a16:creationId xmlns:a16="http://schemas.microsoft.com/office/drawing/2014/main" id="{BCB64179-13E2-F8FD-E7E4-E86D9BBBB0F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0CC7BFC8-ACF4-291E-8102-563E81B3A2B7}"/>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71060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A61EB-0A4F-B855-96D3-9BF4FCEBE4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91DC55-3847-A31B-CA90-DECCB93097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B08C8B-9DB6-A285-2C95-ADA8C0327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95B15E-1FA1-36AD-DE6B-0FBE06C84416}"/>
              </a:ext>
            </a:extLst>
          </p:cNvPr>
          <p:cNvSpPr>
            <a:spLocks noGrp="1"/>
          </p:cNvSpPr>
          <p:nvPr>
            <p:ph type="dt" sz="half" idx="10"/>
          </p:nvPr>
        </p:nvSpPr>
        <p:spPr/>
        <p:txBody>
          <a:bodyPr/>
          <a:lstStyle/>
          <a:p>
            <a:pPr algn="r"/>
            <a:fld id="{53BEF823-48A5-43FC-BE03-E79964288B41}" type="datetimeFigureOut">
              <a:rPr lang="en-US" smtClean="0"/>
              <a:pPr algn="r"/>
              <a:t>10/17/2023</a:t>
            </a:fld>
            <a:endParaRPr lang="en-US" dirty="0"/>
          </a:p>
        </p:txBody>
      </p:sp>
      <p:sp>
        <p:nvSpPr>
          <p:cNvPr id="6" name="Footer Placeholder 5">
            <a:extLst>
              <a:ext uri="{FF2B5EF4-FFF2-40B4-BE49-F238E27FC236}">
                <a16:creationId xmlns:a16="http://schemas.microsoft.com/office/drawing/2014/main" id="{B4B6C88E-61DF-9232-FE57-3C4E9D58BD02}"/>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248B699F-721C-ABDD-A8D5-4B6188A607D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98516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11902C-0E2F-00BB-2CFD-DD5ADA505E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D5F1BD-E557-BD5C-5665-0B29ECC94A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14A27-DD5B-D55B-5491-225A6F7C1E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53BEF823-48A5-43FC-BE03-E79964288B41}" type="datetimeFigureOut">
              <a:rPr lang="en-US" smtClean="0"/>
              <a:pPr algn="r"/>
              <a:t>10/17/2023</a:t>
            </a:fld>
            <a:endParaRPr lang="en-US" dirty="0"/>
          </a:p>
        </p:txBody>
      </p:sp>
      <p:sp>
        <p:nvSpPr>
          <p:cNvPr id="5" name="Footer Placeholder 4">
            <a:extLst>
              <a:ext uri="{FF2B5EF4-FFF2-40B4-BE49-F238E27FC236}">
                <a16:creationId xmlns:a16="http://schemas.microsoft.com/office/drawing/2014/main" id="{BC5F4D93-F873-96FF-C9A8-BB6C0D7101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650B5FFB-69E9-51C7-F418-2B465C64E3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06748399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75DA14-0986-2118-D12B-774901FD4694}"/>
              </a:ext>
            </a:extLst>
          </p:cNvPr>
          <p:cNvSpPr>
            <a:spLocks noGrp="1"/>
          </p:cNvSpPr>
          <p:nvPr>
            <p:ph type="ctrTitle"/>
          </p:nvPr>
        </p:nvSpPr>
        <p:spPr>
          <a:xfrm>
            <a:off x="1285241" y="1008993"/>
            <a:ext cx="9231410" cy="3542045"/>
          </a:xfrm>
        </p:spPr>
        <p:txBody>
          <a:bodyPr anchor="b">
            <a:normAutofit/>
          </a:bodyPr>
          <a:lstStyle/>
          <a:p>
            <a:pPr algn="l"/>
            <a:r>
              <a:rPr lang="en-US" sz="8100" dirty="0"/>
              <a:t>Orange County CERF Coordination Survey Findings</a:t>
            </a:r>
          </a:p>
        </p:txBody>
      </p:sp>
      <p:sp>
        <p:nvSpPr>
          <p:cNvPr id="3" name="Subtitle 2">
            <a:extLst>
              <a:ext uri="{FF2B5EF4-FFF2-40B4-BE49-F238E27FC236}">
                <a16:creationId xmlns:a16="http://schemas.microsoft.com/office/drawing/2014/main" id="{3A61BB62-AF1D-0946-E582-648D2CDC2E65}"/>
              </a:ext>
            </a:extLst>
          </p:cNvPr>
          <p:cNvSpPr>
            <a:spLocks noGrp="1"/>
          </p:cNvSpPr>
          <p:nvPr>
            <p:ph type="subTitle" idx="1"/>
          </p:nvPr>
        </p:nvSpPr>
        <p:spPr>
          <a:xfrm>
            <a:off x="1285241" y="4582814"/>
            <a:ext cx="7132335" cy="1312657"/>
          </a:xfrm>
        </p:spPr>
        <p:txBody>
          <a:bodyPr anchor="t">
            <a:normAutofit/>
          </a:bodyPr>
          <a:lstStyle/>
          <a:p>
            <a:pPr algn="l"/>
            <a:r>
              <a:rPr lang="en-US" dirty="0"/>
              <a:t>C.J. Bishop, Ph.D.</a:t>
            </a:r>
          </a:p>
          <a:p>
            <a:pPr algn="l"/>
            <a:r>
              <a:rPr lang="en-US" dirty="0"/>
              <a:t>October 27, 2023 </a:t>
            </a:r>
          </a:p>
        </p:txBody>
      </p:sp>
    </p:spTree>
    <p:extLst>
      <p:ext uri="{BB962C8B-B14F-4D97-AF65-F5344CB8AC3E}">
        <p14:creationId xmlns:p14="http://schemas.microsoft.com/office/powerpoint/2010/main" val="244577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4DB18A-8E73-1489-F334-FDFA3ADD396F}"/>
              </a:ext>
            </a:extLst>
          </p:cNvPr>
          <p:cNvSpPr>
            <a:spLocks noGrp="1"/>
          </p:cNvSpPr>
          <p:nvPr>
            <p:ph type="title"/>
          </p:nvPr>
        </p:nvSpPr>
        <p:spPr/>
        <p:txBody>
          <a:bodyPr/>
          <a:lstStyle/>
          <a:p>
            <a:endParaRPr lang="en-US"/>
          </a:p>
        </p:txBody>
      </p:sp>
      <p:graphicFrame>
        <p:nvGraphicFramePr>
          <p:cNvPr id="3" name="Chart 2">
            <a:extLst>
              <a:ext uri="{FF2B5EF4-FFF2-40B4-BE49-F238E27FC236}">
                <a16:creationId xmlns:a16="http://schemas.microsoft.com/office/drawing/2014/main" id="{5230FF93-F3B1-4E58-8B70-EA0224A15556}"/>
              </a:ext>
            </a:extLst>
          </p:cNvPr>
          <p:cNvGraphicFramePr>
            <a:graphicFrameLocks/>
          </p:cNvGraphicFramePr>
          <p:nvPr>
            <p:extLst>
              <p:ext uri="{D42A27DB-BD31-4B8C-83A1-F6EECF244321}">
                <p14:modId xmlns:p14="http://schemas.microsoft.com/office/powerpoint/2010/main" val="290198507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0934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BC6D-2DE9-B372-C468-52C55258FE16}"/>
              </a:ext>
            </a:extLst>
          </p:cNvPr>
          <p:cNvSpPr>
            <a:spLocks noGrp="1"/>
          </p:cNvSpPr>
          <p:nvPr>
            <p:ph type="title"/>
          </p:nvPr>
        </p:nvSpPr>
        <p:spPr>
          <a:xfrm>
            <a:off x="836612" y="111350"/>
            <a:ext cx="10515600" cy="1325563"/>
          </a:xfrm>
        </p:spPr>
        <p:txBody>
          <a:bodyPr/>
          <a:lstStyle/>
          <a:p>
            <a:r>
              <a:rPr lang="en-US" b="1" dirty="0"/>
              <a:t>“Other” Responses </a:t>
            </a:r>
            <a:r>
              <a:rPr lang="en-US" sz="2400" b="1" dirty="0"/>
              <a:t>(*N = 90)</a:t>
            </a:r>
            <a:endParaRPr lang="en-US" b="1" dirty="0"/>
          </a:p>
        </p:txBody>
      </p:sp>
      <p:sp>
        <p:nvSpPr>
          <p:cNvPr id="3" name="Content Placeholder 2">
            <a:extLst>
              <a:ext uri="{FF2B5EF4-FFF2-40B4-BE49-F238E27FC236}">
                <a16:creationId xmlns:a16="http://schemas.microsoft.com/office/drawing/2014/main" id="{38F5321F-1B5C-A5ED-5277-DA94582F88FD}"/>
              </a:ext>
            </a:extLst>
          </p:cNvPr>
          <p:cNvSpPr>
            <a:spLocks noGrp="1"/>
          </p:cNvSpPr>
          <p:nvPr>
            <p:ph sz="half" idx="2"/>
          </p:nvPr>
        </p:nvSpPr>
        <p:spPr>
          <a:xfrm>
            <a:off x="177422" y="1288057"/>
            <a:ext cx="5845556" cy="4752749"/>
          </a:xfrm>
        </p:spPr>
        <p:txBody>
          <a:bodyPr>
            <a:noAutofit/>
          </a:bodyPr>
          <a:lstStyle/>
          <a:p>
            <a:pPr marL="342900" marR="0" lvl="0" indent="-342900">
              <a:spcBef>
                <a:spcPts val="0"/>
              </a:spcBef>
              <a:spcAft>
                <a:spcPts val="0"/>
              </a:spcAft>
              <a:tabLst>
                <a:tab pos="457200" algn="l"/>
              </a:tabLst>
            </a:pPr>
            <a:r>
              <a:rPr lang="en-US" sz="1650" b="1" dirty="0">
                <a:solidFill>
                  <a:srgbClr val="000000"/>
                </a:solidFill>
                <a:effectLst/>
                <a:latin typeface="Segoe UI" panose="020B0502040204020203" pitchFamily="34" charset="0"/>
                <a:ea typeface="Times New Roman" panose="02020603050405020304" pitchFamily="18" charset="0"/>
              </a:rPr>
              <a:t>Affordable Housing:</a:t>
            </a:r>
            <a:r>
              <a:rPr lang="en-US" sz="1650" dirty="0">
                <a:solidFill>
                  <a:srgbClr val="000000"/>
                </a:solidFill>
                <a:effectLst/>
                <a:latin typeface="Segoe UI" panose="020B0502040204020203" pitchFamily="34" charset="0"/>
                <a:ea typeface="Times New Roman" panose="02020603050405020304" pitchFamily="18" charset="0"/>
              </a:rPr>
              <a:t> Need for affordable housing. The high cost of living in Orange County, particularly the cost of housing, was seen as a significant obstacle to economic advancement for disadvantaged individuals and families.</a:t>
            </a:r>
          </a:p>
          <a:p>
            <a:pPr marL="0" marR="0" lvl="0" indent="0">
              <a:spcBef>
                <a:spcPts val="0"/>
              </a:spcBef>
              <a:spcAft>
                <a:spcPts val="0"/>
              </a:spcAft>
              <a:buNone/>
              <a:tabLst>
                <a:tab pos="457200" algn="l"/>
              </a:tabLst>
            </a:pPr>
            <a:endParaRPr lang="en-US" sz="165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tabLst>
                <a:tab pos="457200" algn="l"/>
              </a:tabLst>
            </a:pPr>
            <a:r>
              <a:rPr lang="en-US" sz="1650" b="1" dirty="0">
                <a:solidFill>
                  <a:srgbClr val="000000"/>
                </a:solidFill>
                <a:effectLst/>
                <a:latin typeface="Segoe UI" panose="020B0502040204020203" pitchFamily="34" charset="0"/>
                <a:ea typeface="Times New Roman" panose="02020603050405020304" pitchFamily="18" charset="0"/>
              </a:rPr>
              <a:t>Education and Career Training:</a:t>
            </a:r>
            <a:r>
              <a:rPr lang="en-US" sz="1650" dirty="0">
                <a:solidFill>
                  <a:srgbClr val="000000"/>
                </a:solidFill>
                <a:effectLst/>
                <a:latin typeface="Segoe UI" panose="020B0502040204020203" pitchFamily="34" charset="0"/>
                <a:ea typeface="Times New Roman" panose="02020603050405020304" pitchFamily="18" charset="0"/>
              </a:rPr>
              <a:t> Importance of access to education, from basic English classes to specialized trade training and higher education. Need for apprenticeships and internships that provide on-the-job experience.</a:t>
            </a:r>
          </a:p>
          <a:p>
            <a:pPr marL="0" marR="0" lvl="0" indent="0" algn="just">
              <a:spcBef>
                <a:spcPts val="0"/>
              </a:spcBef>
              <a:spcAft>
                <a:spcPts val="0"/>
              </a:spcAft>
              <a:buNone/>
              <a:tabLst>
                <a:tab pos="457200" algn="l"/>
              </a:tabLst>
            </a:pPr>
            <a:endParaRPr lang="en-US" sz="165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50" b="1" dirty="0">
                <a:solidFill>
                  <a:srgbClr val="000000"/>
                </a:solidFill>
                <a:effectLst/>
                <a:latin typeface="Segoe UI" panose="020B0502040204020203" pitchFamily="34" charset="0"/>
                <a:ea typeface="Times New Roman" panose="02020603050405020304" pitchFamily="18" charset="0"/>
              </a:rPr>
              <a:t>Support for Small Businesses and Entrepreneurship:</a:t>
            </a:r>
            <a:r>
              <a:rPr lang="en-US" sz="1650" dirty="0">
                <a:solidFill>
                  <a:srgbClr val="000000"/>
                </a:solidFill>
                <a:effectLst/>
                <a:latin typeface="Segoe UI" panose="020B0502040204020203" pitchFamily="34" charset="0"/>
                <a:ea typeface="Times New Roman" panose="02020603050405020304" pitchFamily="18" charset="0"/>
              </a:rPr>
              <a:t> More support for small businesses, such as grants, business education, mentorship, and reduced regulations. This also includes support for self-employed individuals like childcare providers.</a:t>
            </a:r>
          </a:p>
          <a:p>
            <a:pPr marL="0" marR="0" lvl="0" indent="0">
              <a:spcBef>
                <a:spcPts val="0"/>
              </a:spcBef>
              <a:spcAft>
                <a:spcPts val="0"/>
              </a:spcAft>
              <a:buNone/>
              <a:tabLst>
                <a:tab pos="457200" algn="l"/>
              </a:tabLst>
            </a:pPr>
            <a:endParaRPr lang="en-US" sz="1650" dirty="0">
              <a:solidFill>
                <a:srgbClr val="000000"/>
              </a:solidFill>
              <a:effectLst/>
              <a:latin typeface="Segoe UI" panose="020B0502040204020203" pitchFamily="34" charset="0"/>
              <a:ea typeface="Times New Roman" panose="02020603050405020304" pitchFamily="18" charset="0"/>
            </a:endParaRPr>
          </a:p>
          <a:p>
            <a:pPr marL="342900" indent="-342900">
              <a:spcBef>
                <a:spcPts val="0"/>
              </a:spcBef>
              <a:tabLst>
                <a:tab pos="457200" algn="l"/>
              </a:tabLst>
            </a:pPr>
            <a:r>
              <a:rPr lang="en-US" sz="1650" b="1" dirty="0">
                <a:solidFill>
                  <a:srgbClr val="000000"/>
                </a:solidFill>
                <a:effectLst/>
                <a:latin typeface="Segoe UI" panose="020B0502040204020203" pitchFamily="34" charset="0"/>
                <a:ea typeface="Times New Roman" panose="02020603050405020304" pitchFamily="18" charset="0"/>
              </a:rPr>
              <a:t>Access to Quality Childcare:</a:t>
            </a:r>
            <a:r>
              <a:rPr lang="en-US" sz="1650" dirty="0">
                <a:solidFill>
                  <a:srgbClr val="000000"/>
                </a:solidFill>
                <a:effectLst/>
                <a:latin typeface="Segoe UI" panose="020B0502040204020203" pitchFamily="34" charset="0"/>
                <a:ea typeface="Times New Roman" panose="02020603050405020304" pitchFamily="18" charset="0"/>
              </a:rPr>
              <a:t> This was frequently mentioned as a means to support working parents, particularly mothers, and allow them to advance in their careers.</a:t>
            </a:r>
          </a:p>
          <a:p>
            <a:pPr marL="342900" marR="0" lvl="0" indent="-342900">
              <a:spcBef>
                <a:spcPts val="0"/>
              </a:spcBef>
              <a:spcAft>
                <a:spcPts val="0"/>
              </a:spcAft>
              <a:tabLst>
                <a:tab pos="457200" algn="l"/>
              </a:tabLst>
            </a:pPr>
            <a:endParaRPr lang="en-US" sz="1650" dirty="0">
              <a:effectLst/>
              <a:latin typeface="Times New Roman" panose="02020603050405020304" pitchFamily="18" charset="0"/>
              <a:ea typeface="Times New Roman" panose="02020603050405020304" pitchFamily="18" charset="0"/>
            </a:endParaRPr>
          </a:p>
        </p:txBody>
      </p:sp>
      <p:sp>
        <p:nvSpPr>
          <p:cNvPr id="6" name="Content Placeholder 5">
            <a:extLst>
              <a:ext uri="{FF2B5EF4-FFF2-40B4-BE49-F238E27FC236}">
                <a16:creationId xmlns:a16="http://schemas.microsoft.com/office/drawing/2014/main" id="{EC15FAFF-D96F-5549-97C0-1F7ABFBB24FB}"/>
              </a:ext>
            </a:extLst>
          </p:cNvPr>
          <p:cNvSpPr>
            <a:spLocks noGrp="1"/>
          </p:cNvSpPr>
          <p:nvPr>
            <p:ph sz="quarter" idx="4"/>
          </p:nvPr>
        </p:nvSpPr>
        <p:spPr>
          <a:xfrm>
            <a:off x="6169023" y="1288057"/>
            <a:ext cx="5445221" cy="4752749"/>
          </a:xfrm>
        </p:spPr>
        <p:txBody>
          <a:bodyPr>
            <a:noAutofit/>
          </a:bodyPr>
          <a:lstStyle/>
          <a:p>
            <a:pPr>
              <a:spcBef>
                <a:spcPts val="0"/>
              </a:spcBef>
              <a:buSzPts val="1000"/>
              <a:tabLst>
                <a:tab pos="457200" algn="l"/>
              </a:tabLst>
            </a:pPr>
            <a:r>
              <a:rPr lang="en-US" sz="1650" b="1" dirty="0">
                <a:solidFill>
                  <a:srgbClr val="000000"/>
                </a:solidFill>
                <a:effectLst/>
                <a:latin typeface="Segoe UI" panose="020B0502040204020203" pitchFamily="34" charset="0"/>
                <a:ea typeface="Times New Roman" panose="02020603050405020304" pitchFamily="18" charset="0"/>
              </a:rPr>
              <a:t>Improved Access to Quality Healthcare and Mental Health Services:</a:t>
            </a:r>
            <a:r>
              <a:rPr lang="en-US" sz="1650" dirty="0">
                <a:solidFill>
                  <a:srgbClr val="000000"/>
                </a:solidFill>
                <a:effectLst/>
                <a:latin typeface="Segoe UI" panose="020B0502040204020203" pitchFamily="34" charset="0"/>
                <a:ea typeface="Times New Roman" panose="02020603050405020304" pitchFamily="18" charset="0"/>
              </a:rPr>
              <a:t> Identified that good health is a prerequisite to holding and performing well in a job. Ensuring accessibility to healthcare services, including mental health services, was considered important.</a:t>
            </a:r>
          </a:p>
          <a:p>
            <a:pPr marL="0" marR="0" lvl="0" indent="0">
              <a:spcBef>
                <a:spcPts val="0"/>
              </a:spcBef>
              <a:spcAft>
                <a:spcPts val="0"/>
              </a:spcAft>
              <a:buSzPts val="1000"/>
              <a:buNone/>
              <a:tabLst>
                <a:tab pos="457200" algn="l"/>
              </a:tabLst>
            </a:pPr>
            <a:endParaRPr lang="en-US" sz="165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50" b="1" dirty="0">
                <a:solidFill>
                  <a:srgbClr val="000000"/>
                </a:solidFill>
                <a:effectLst/>
                <a:latin typeface="Segoe UI" panose="020B0502040204020203" pitchFamily="34" charset="0"/>
                <a:ea typeface="Times New Roman" panose="02020603050405020304" pitchFamily="18" charset="0"/>
              </a:rPr>
              <a:t>Transportation Access:</a:t>
            </a:r>
            <a:r>
              <a:rPr lang="en-US" sz="1650" dirty="0">
                <a:solidFill>
                  <a:srgbClr val="000000"/>
                </a:solidFill>
                <a:effectLst/>
                <a:latin typeface="Segoe UI" panose="020B0502040204020203" pitchFamily="34" charset="0"/>
                <a:ea typeface="Times New Roman" panose="02020603050405020304" pitchFamily="18" charset="0"/>
              </a:rPr>
              <a:t> Need for better transportation options, indicating that being able to get to and from work reliably is a critical aspect of job accessibility.</a:t>
            </a:r>
          </a:p>
          <a:p>
            <a:pPr marL="0" marR="0" lvl="0" indent="0">
              <a:spcBef>
                <a:spcPts val="0"/>
              </a:spcBef>
              <a:spcAft>
                <a:spcPts val="0"/>
              </a:spcAft>
              <a:buSzPts val="1000"/>
              <a:buNone/>
              <a:tabLst>
                <a:tab pos="457200" algn="l"/>
              </a:tabLst>
            </a:pPr>
            <a:endParaRPr lang="en-US" sz="165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50" b="1" dirty="0">
                <a:solidFill>
                  <a:srgbClr val="000000"/>
                </a:solidFill>
                <a:effectLst/>
                <a:latin typeface="Segoe UI" panose="020B0502040204020203" pitchFamily="34" charset="0"/>
                <a:ea typeface="Times New Roman" panose="02020603050405020304" pitchFamily="18" charset="0"/>
              </a:rPr>
              <a:t>Personal Finance Education:</a:t>
            </a:r>
            <a:r>
              <a:rPr lang="en-US" sz="1650" dirty="0">
                <a:solidFill>
                  <a:srgbClr val="000000"/>
                </a:solidFill>
                <a:effectLst/>
                <a:latin typeface="Segoe UI" panose="020B0502040204020203" pitchFamily="34" charset="0"/>
                <a:ea typeface="Times New Roman" panose="02020603050405020304" pitchFamily="18" charset="0"/>
              </a:rPr>
              <a:t> Need for educating people on personal finance can help them manage their resources better and potentially improve their economic situations.</a:t>
            </a:r>
          </a:p>
          <a:p>
            <a:pPr marL="0" marR="0" lvl="0" indent="0">
              <a:spcBef>
                <a:spcPts val="0"/>
              </a:spcBef>
              <a:spcAft>
                <a:spcPts val="0"/>
              </a:spcAft>
              <a:buSzPts val="1000"/>
              <a:buNone/>
              <a:tabLst>
                <a:tab pos="457200" algn="l"/>
              </a:tabLst>
            </a:pPr>
            <a:endParaRPr lang="en-US" sz="1650" dirty="0">
              <a:solidFill>
                <a:srgbClr val="000000"/>
              </a:solidFill>
              <a:effectLst/>
              <a:latin typeface="Segoe UI" panose="020B0502040204020203"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50" b="1" dirty="0">
                <a:solidFill>
                  <a:srgbClr val="000000"/>
                </a:solidFill>
                <a:effectLst/>
                <a:latin typeface="Segoe UI" panose="020B0502040204020203" pitchFamily="34" charset="0"/>
                <a:ea typeface="Times New Roman" panose="02020603050405020304" pitchFamily="18" charset="0"/>
              </a:rPr>
              <a:t>Increased Minimum Wage:</a:t>
            </a:r>
            <a:r>
              <a:rPr lang="en-US" sz="1650" dirty="0">
                <a:solidFill>
                  <a:srgbClr val="000000"/>
                </a:solidFill>
                <a:effectLst/>
                <a:latin typeface="Segoe UI" panose="020B0502040204020203" pitchFamily="34" charset="0"/>
                <a:ea typeface="Times New Roman" panose="02020603050405020304" pitchFamily="18" charset="0"/>
              </a:rPr>
              <a:t> </a:t>
            </a:r>
            <a:r>
              <a:rPr lang="en-US" sz="1650" dirty="0">
                <a:solidFill>
                  <a:srgbClr val="000000"/>
                </a:solidFill>
                <a:latin typeface="Segoe UI" panose="020B0502040204020203" pitchFamily="34" charset="0"/>
                <a:ea typeface="Times New Roman" panose="02020603050405020304" pitchFamily="18" charset="0"/>
              </a:rPr>
              <a:t>P</a:t>
            </a:r>
            <a:r>
              <a:rPr lang="en-US" sz="1650" dirty="0">
                <a:solidFill>
                  <a:srgbClr val="000000"/>
                </a:solidFill>
                <a:effectLst/>
                <a:latin typeface="Segoe UI" panose="020B0502040204020203" pitchFamily="34" charset="0"/>
                <a:ea typeface="Times New Roman" panose="02020603050405020304" pitchFamily="18" charset="0"/>
              </a:rPr>
              <a:t>roposed increasing the minimum wage as a direct way to improve the economic situation of disadvantaged workers.</a:t>
            </a:r>
            <a:endParaRPr lang="en-US" sz="16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0517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6300" i="0" kern="1200">
                <a:solidFill>
                  <a:schemeClr val="tx1"/>
                </a:solidFill>
                <a:latin typeface="+mj-lt"/>
                <a:ea typeface="+mj-ea"/>
                <a:cs typeface="+mj-cs"/>
              </a:rPr>
              <a:t>Select your top 3 solutions for increasing health equity in Orange County.</a:t>
            </a:r>
          </a:p>
        </p:txBody>
      </p:sp>
    </p:spTree>
    <p:extLst>
      <p:ext uri="{BB962C8B-B14F-4D97-AF65-F5344CB8AC3E}">
        <p14:creationId xmlns:p14="http://schemas.microsoft.com/office/powerpoint/2010/main" val="1591090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F0532211-8E4A-4DDF-9829-89D26681C9A3}"/>
              </a:ext>
            </a:extLst>
          </p:cNvPr>
          <p:cNvGraphicFramePr>
            <a:graphicFrameLocks/>
          </p:cNvGraphicFramePr>
          <p:nvPr>
            <p:extLst>
              <p:ext uri="{D42A27DB-BD31-4B8C-83A1-F6EECF244321}">
                <p14:modId xmlns:p14="http://schemas.microsoft.com/office/powerpoint/2010/main" val="3023143805"/>
              </p:ext>
            </p:extLst>
          </p:nvPr>
        </p:nvGraphicFramePr>
        <p:xfrm>
          <a:off x="0" y="0"/>
          <a:ext cx="12192000" cy="6857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1910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BC6D-2DE9-B372-C468-52C55258FE16}"/>
              </a:ext>
            </a:extLst>
          </p:cNvPr>
          <p:cNvSpPr>
            <a:spLocks noGrp="1"/>
          </p:cNvSpPr>
          <p:nvPr>
            <p:ph type="title"/>
          </p:nvPr>
        </p:nvSpPr>
        <p:spPr>
          <a:xfrm>
            <a:off x="811210" y="0"/>
            <a:ext cx="10515600" cy="1325563"/>
          </a:xfrm>
        </p:spPr>
        <p:txBody>
          <a:bodyPr/>
          <a:lstStyle/>
          <a:p>
            <a:r>
              <a:rPr lang="en-US" b="1" dirty="0"/>
              <a:t>“Other” Responses </a:t>
            </a:r>
            <a:r>
              <a:rPr lang="en-US" sz="2400" b="1" dirty="0"/>
              <a:t>(*N = 96)</a:t>
            </a:r>
            <a:endParaRPr lang="en-US" b="1" dirty="0"/>
          </a:p>
        </p:txBody>
      </p:sp>
      <p:sp>
        <p:nvSpPr>
          <p:cNvPr id="3" name="Content Placeholder 2">
            <a:extLst>
              <a:ext uri="{FF2B5EF4-FFF2-40B4-BE49-F238E27FC236}">
                <a16:creationId xmlns:a16="http://schemas.microsoft.com/office/drawing/2014/main" id="{38F5321F-1B5C-A5ED-5277-DA94582F88FD}"/>
              </a:ext>
            </a:extLst>
          </p:cNvPr>
          <p:cNvSpPr>
            <a:spLocks noGrp="1"/>
          </p:cNvSpPr>
          <p:nvPr>
            <p:ph sz="half" idx="2"/>
          </p:nvPr>
        </p:nvSpPr>
        <p:spPr>
          <a:xfrm>
            <a:off x="409433" y="1052624"/>
            <a:ext cx="5540521" cy="4752749"/>
          </a:xfrm>
        </p:spPr>
        <p:txBody>
          <a:bodyPr>
            <a:noAutofit/>
          </a:bodyPr>
          <a:lstStyle/>
          <a:p>
            <a:pPr marL="342900" marR="0" lvl="0" indent="-342900">
              <a:spcBef>
                <a:spcPts val="0"/>
              </a:spcBef>
              <a:spcAft>
                <a:spcPts val="0"/>
              </a:spcAft>
              <a:tabLst>
                <a:tab pos="457200" algn="l"/>
              </a:tabLst>
            </a:pPr>
            <a:r>
              <a:rPr lang="en-US" sz="1750" b="1" dirty="0">
                <a:solidFill>
                  <a:srgbClr val="000000"/>
                </a:solidFill>
                <a:effectLst/>
                <a:latin typeface="Segoe UI" panose="020B0502040204020203" pitchFamily="34" charset="0"/>
                <a:ea typeface="Times New Roman" panose="02020603050405020304" pitchFamily="18" charset="0"/>
              </a:rPr>
              <a:t>Access to Affordable and High-Quality Healthcare:</a:t>
            </a:r>
            <a:r>
              <a:rPr lang="en-US" sz="1750" dirty="0">
                <a:solidFill>
                  <a:srgbClr val="000000"/>
                </a:solidFill>
                <a:effectLst/>
                <a:latin typeface="Segoe UI" panose="020B0502040204020203" pitchFamily="34" charset="0"/>
                <a:ea typeface="Times New Roman" panose="02020603050405020304" pitchFamily="18" charset="0"/>
              </a:rPr>
              <a:t> Advocated for reduced bureaucracy, shorter waiting times, universal health care, “Medicare for all” and eliminating unnecessary hurdles to care.</a:t>
            </a:r>
          </a:p>
          <a:p>
            <a:pPr marL="0" marR="0" lvl="0" indent="0">
              <a:spcBef>
                <a:spcPts val="0"/>
              </a:spcBef>
              <a:spcAft>
                <a:spcPts val="0"/>
              </a:spcAft>
              <a:buNone/>
              <a:tabLst>
                <a:tab pos="457200" algn="l"/>
              </a:tabLst>
            </a:pPr>
            <a:endParaRPr lang="en-US" sz="1750" dirty="0">
              <a:solidFill>
                <a:srgbClr val="000000"/>
              </a:solidFill>
              <a:effectLst/>
              <a:latin typeface="Segoe UI" panose="020B0502040204020203" pitchFamily="34" charset="0"/>
              <a:ea typeface="Times New Roman" panose="02020603050405020304" pitchFamily="18" charset="0"/>
            </a:endParaRPr>
          </a:p>
          <a:p>
            <a:pPr marL="342900" marR="0" lvl="0" indent="-342900">
              <a:spcBef>
                <a:spcPts val="0"/>
              </a:spcBef>
              <a:spcAft>
                <a:spcPts val="0"/>
              </a:spcAft>
              <a:tabLst>
                <a:tab pos="457200" algn="l"/>
              </a:tabLst>
            </a:pPr>
            <a:r>
              <a:rPr lang="en-US" sz="1750" b="1" dirty="0">
                <a:solidFill>
                  <a:srgbClr val="000000"/>
                </a:solidFill>
                <a:effectLst/>
                <a:latin typeface="Segoe UI" panose="020B0502040204020203" pitchFamily="34" charset="0"/>
                <a:ea typeface="Times New Roman" panose="02020603050405020304" pitchFamily="18" charset="0"/>
              </a:rPr>
              <a:t>Affordable and Safe Housing:</a:t>
            </a:r>
            <a:r>
              <a:rPr lang="en-US" sz="1750" dirty="0">
                <a:solidFill>
                  <a:srgbClr val="000000"/>
                </a:solidFill>
                <a:effectLst/>
                <a:latin typeface="Segoe UI" panose="020B0502040204020203" pitchFamily="34" charset="0"/>
                <a:ea typeface="Times New Roman" panose="02020603050405020304" pitchFamily="18" charset="0"/>
              </a:rPr>
              <a:t> Stated link between health and housing. They underscored that access to affordable and safe housing is foundational for health equity.</a:t>
            </a:r>
          </a:p>
          <a:p>
            <a:pPr marL="0" marR="0" lvl="0" indent="0">
              <a:spcBef>
                <a:spcPts val="0"/>
              </a:spcBef>
              <a:spcAft>
                <a:spcPts val="0"/>
              </a:spcAft>
              <a:buNone/>
              <a:tabLst>
                <a:tab pos="457200" algn="l"/>
              </a:tabLst>
            </a:pPr>
            <a:endParaRPr lang="en-US" sz="175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750" b="1" dirty="0">
                <a:solidFill>
                  <a:srgbClr val="000000"/>
                </a:solidFill>
                <a:effectLst/>
                <a:latin typeface="Segoe UI" panose="020B0502040204020203" pitchFamily="34" charset="0"/>
                <a:ea typeface="Times New Roman" panose="02020603050405020304" pitchFamily="18" charset="0"/>
              </a:rPr>
              <a:t>Healthy Food Access and Lifestyle Changes:</a:t>
            </a:r>
            <a:r>
              <a:rPr lang="en-US" sz="1750" dirty="0">
                <a:solidFill>
                  <a:srgbClr val="000000"/>
                </a:solidFill>
                <a:effectLst/>
                <a:latin typeface="Segoe UI" panose="020B0502040204020203" pitchFamily="34" charset="0"/>
                <a:ea typeface="Times New Roman" panose="02020603050405020304" pitchFamily="18" charset="0"/>
              </a:rPr>
              <a:t> Increased access to healthy, inexpensive food options and promoting lifestyle changes. Desire for farmers markets, better food production, and public education about lifestyle changes</a:t>
            </a:r>
            <a:r>
              <a:rPr lang="en-US" sz="2000" dirty="0">
                <a:solidFill>
                  <a:srgbClr val="000000"/>
                </a:solidFill>
                <a:effectLst/>
                <a:latin typeface="Segoe UI" panose="020B0502040204020203" pitchFamily="34" charset="0"/>
                <a:ea typeface="Times New Roman" panose="02020603050405020304" pitchFamily="18" charset="0"/>
              </a:rPr>
              <a:t>.</a:t>
            </a:r>
          </a:p>
          <a:p>
            <a:pPr marL="342900" marR="0" lvl="0" indent="-342900">
              <a:spcBef>
                <a:spcPts val="0"/>
              </a:spcBef>
              <a:spcAft>
                <a:spcPts val="0"/>
              </a:spcAft>
              <a:tabLst>
                <a:tab pos="457200" algn="l"/>
              </a:tabLst>
            </a:pPr>
            <a:endParaRPr lang="en-US" sz="2000" dirty="0">
              <a:solidFill>
                <a:srgbClr val="000000"/>
              </a:solidFill>
              <a:latin typeface="Segoe UI" panose="020B0502040204020203" pitchFamily="34" charset="0"/>
              <a:ea typeface="Times New Roman" panose="02020603050405020304" pitchFamily="18" charset="0"/>
            </a:endParaRPr>
          </a:p>
          <a:p>
            <a:pPr marL="342900" indent="-342900">
              <a:spcBef>
                <a:spcPts val="0"/>
              </a:spcBef>
              <a:tabLst>
                <a:tab pos="457200" algn="l"/>
              </a:tabLst>
            </a:pPr>
            <a:r>
              <a:rPr lang="en-US" sz="1750" b="1" dirty="0">
                <a:solidFill>
                  <a:srgbClr val="000000"/>
                </a:solidFill>
                <a:effectLst/>
                <a:latin typeface="Segoe UI" panose="020B0502040204020203" pitchFamily="34" charset="0"/>
                <a:ea typeface="Times New Roman" panose="02020603050405020304" pitchFamily="18" charset="0"/>
              </a:rPr>
              <a:t>Alternative and Complementary Medicine:</a:t>
            </a:r>
            <a:r>
              <a:rPr lang="en-US" sz="1750" dirty="0">
                <a:solidFill>
                  <a:srgbClr val="000000"/>
                </a:solidFill>
                <a:effectLst/>
                <a:latin typeface="Segoe UI" panose="020B0502040204020203" pitchFamily="34" charset="0"/>
                <a:ea typeface="Times New Roman" panose="02020603050405020304" pitchFamily="18" charset="0"/>
              </a:rPr>
              <a:t> Suggested link to increase health equity.</a:t>
            </a:r>
          </a:p>
        </p:txBody>
      </p:sp>
      <p:sp>
        <p:nvSpPr>
          <p:cNvPr id="6" name="Content Placeholder 5">
            <a:extLst>
              <a:ext uri="{FF2B5EF4-FFF2-40B4-BE49-F238E27FC236}">
                <a16:creationId xmlns:a16="http://schemas.microsoft.com/office/drawing/2014/main" id="{EC15FAFF-D96F-5549-97C0-1F7ABFBB24FB}"/>
              </a:ext>
            </a:extLst>
          </p:cNvPr>
          <p:cNvSpPr>
            <a:spLocks noGrp="1"/>
          </p:cNvSpPr>
          <p:nvPr>
            <p:ph sz="quarter" idx="4"/>
          </p:nvPr>
        </p:nvSpPr>
        <p:spPr>
          <a:xfrm>
            <a:off x="6242047" y="1052625"/>
            <a:ext cx="5540520" cy="4752749"/>
          </a:xfrm>
        </p:spPr>
        <p:txBody>
          <a:bodyPr>
            <a:noAutofit/>
          </a:bodyPr>
          <a:lstStyle/>
          <a:p>
            <a:pPr marL="0" marR="0" lvl="0" indent="0">
              <a:spcBef>
                <a:spcPts val="0"/>
              </a:spcBef>
              <a:spcAft>
                <a:spcPts val="0"/>
              </a:spcAft>
              <a:buSzPts val="1000"/>
              <a:buNone/>
              <a:tabLst>
                <a:tab pos="457200" algn="l"/>
              </a:tabLst>
            </a:pPr>
            <a:endParaRPr lang="en-US" sz="175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750" b="1" dirty="0">
                <a:solidFill>
                  <a:srgbClr val="000000"/>
                </a:solidFill>
                <a:effectLst/>
                <a:latin typeface="Segoe UI" panose="020B0502040204020203" pitchFamily="34" charset="0"/>
                <a:ea typeface="Times New Roman" panose="02020603050405020304" pitchFamily="18" charset="0"/>
              </a:rPr>
              <a:t>Economic Measures:</a:t>
            </a:r>
            <a:r>
              <a:rPr lang="en-US" sz="1750" dirty="0">
                <a:solidFill>
                  <a:srgbClr val="000000"/>
                </a:solidFill>
                <a:effectLst/>
                <a:latin typeface="Segoe UI" panose="020B0502040204020203" pitchFamily="34" charset="0"/>
                <a:ea typeface="Times New Roman" panose="02020603050405020304" pitchFamily="18" charset="0"/>
              </a:rPr>
              <a:t> Increasing wages, providing a guaranteed income, or offering affordable health care options for small business owners and self-employed individuals.</a:t>
            </a:r>
          </a:p>
          <a:p>
            <a:pPr marL="0" marR="0" lvl="0" indent="0">
              <a:spcBef>
                <a:spcPts val="0"/>
              </a:spcBef>
              <a:spcAft>
                <a:spcPts val="0"/>
              </a:spcAft>
              <a:buSzPts val="1000"/>
              <a:buNone/>
              <a:tabLst>
                <a:tab pos="457200" algn="l"/>
              </a:tabLst>
            </a:pPr>
            <a:endParaRPr lang="en-US" sz="175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750" b="1" dirty="0">
                <a:solidFill>
                  <a:srgbClr val="000000"/>
                </a:solidFill>
                <a:effectLst/>
                <a:latin typeface="Segoe UI" panose="020B0502040204020203" pitchFamily="34" charset="0"/>
                <a:ea typeface="Times New Roman" panose="02020603050405020304" pitchFamily="18" charset="0"/>
              </a:rPr>
              <a:t>Education and Outreach:</a:t>
            </a:r>
            <a:r>
              <a:rPr lang="en-US" sz="1750" dirty="0">
                <a:solidFill>
                  <a:srgbClr val="000000"/>
                </a:solidFill>
                <a:effectLst/>
                <a:latin typeface="Segoe UI" panose="020B0502040204020203" pitchFamily="34" charset="0"/>
                <a:ea typeface="Times New Roman" panose="02020603050405020304" pitchFamily="18" charset="0"/>
              </a:rPr>
              <a:t> More education and outreach in the community about healthier options and how to navigate the healthcare system.</a:t>
            </a:r>
          </a:p>
          <a:p>
            <a:pPr marL="0" marR="0" lvl="0" indent="0">
              <a:spcBef>
                <a:spcPts val="0"/>
              </a:spcBef>
              <a:spcAft>
                <a:spcPts val="0"/>
              </a:spcAft>
              <a:buSzPts val="1000"/>
              <a:buNone/>
              <a:tabLst>
                <a:tab pos="457200" algn="l"/>
              </a:tabLst>
            </a:pPr>
            <a:endParaRPr lang="en-US" sz="175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750" b="1" dirty="0">
                <a:solidFill>
                  <a:srgbClr val="000000"/>
                </a:solidFill>
                <a:effectLst/>
                <a:latin typeface="Segoe UI" panose="020B0502040204020203" pitchFamily="34" charset="0"/>
                <a:ea typeface="Times New Roman" panose="02020603050405020304" pitchFamily="18" charset="0"/>
              </a:rPr>
              <a:t>Support for Specific Populations:</a:t>
            </a:r>
            <a:r>
              <a:rPr lang="en-US" sz="1750" dirty="0">
                <a:solidFill>
                  <a:srgbClr val="000000"/>
                </a:solidFill>
                <a:effectLst/>
                <a:latin typeface="Segoe UI" panose="020B0502040204020203" pitchFamily="34" charset="0"/>
                <a:ea typeface="Times New Roman" panose="02020603050405020304" pitchFamily="18" charset="0"/>
              </a:rPr>
              <a:t> More support for the elderly, disabled people, and those with chronic diseases, as well as better ways to address social isolation and loneliness.</a:t>
            </a:r>
          </a:p>
          <a:p>
            <a:pPr marL="0" marR="0" lvl="0" indent="0">
              <a:spcBef>
                <a:spcPts val="0"/>
              </a:spcBef>
              <a:spcAft>
                <a:spcPts val="0"/>
              </a:spcAft>
              <a:buSzPts val="1000"/>
              <a:buNone/>
              <a:tabLst>
                <a:tab pos="457200" algn="l"/>
              </a:tabLst>
            </a:pPr>
            <a:endParaRPr lang="en-US" sz="175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750" b="1" dirty="0">
                <a:solidFill>
                  <a:srgbClr val="000000"/>
                </a:solidFill>
                <a:effectLst/>
                <a:latin typeface="Segoe UI" panose="020B0502040204020203" pitchFamily="34" charset="0"/>
                <a:ea typeface="Times New Roman" panose="02020603050405020304" pitchFamily="18" charset="0"/>
              </a:rPr>
              <a:t>Policy and System Changes:</a:t>
            </a:r>
            <a:r>
              <a:rPr lang="en-US" sz="1750" dirty="0">
                <a:solidFill>
                  <a:srgbClr val="000000"/>
                </a:solidFill>
                <a:effectLst/>
                <a:latin typeface="Segoe UI" panose="020B0502040204020203" pitchFamily="34" charset="0"/>
                <a:ea typeface="Times New Roman" panose="02020603050405020304" pitchFamily="18" charset="0"/>
              </a:rPr>
              <a:t> Removing health insurance companies in favor of universal healthcare, repealing certain mandates, or eliminating influence from drug lobbyists.</a:t>
            </a:r>
            <a:endParaRPr lang="en-US" sz="17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3137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5500" i="0" kern="1200">
                <a:solidFill>
                  <a:schemeClr val="tx1"/>
                </a:solidFill>
                <a:latin typeface="+mj-lt"/>
                <a:ea typeface="+mj-ea"/>
                <a:cs typeface="+mj-cs"/>
              </a:rPr>
              <a:t>Select your top 3 solutions for increasing environmental equity in Orange County.</a:t>
            </a:r>
          </a:p>
        </p:txBody>
      </p:sp>
    </p:spTree>
    <p:extLst>
      <p:ext uri="{BB962C8B-B14F-4D97-AF65-F5344CB8AC3E}">
        <p14:creationId xmlns:p14="http://schemas.microsoft.com/office/powerpoint/2010/main" val="150907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429F38B4-D3F5-41D3-B4E0-DF423BF22CB4}"/>
              </a:ext>
            </a:extLst>
          </p:cNvPr>
          <p:cNvGraphicFramePr>
            <a:graphicFrameLocks/>
          </p:cNvGraphicFramePr>
          <p:nvPr>
            <p:extLst>
              <p:ext uri="{D42A27DB-BD31-4B8C-83A1-F6EECF244321}">
                <p14:modId xmlns:p14="http://schemas.microsoft.com/office/powerpoint/2010/main" val="238454209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2055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BC6D-2DE9-B372-C468-52C55258FE16}"/>
              </a:ext>
            </a:extLst>
          </p:cNvPr>
          <p:cNvSpPr>
            <a:spLocks noGrp="1"/>
          </p:cNvSpPr>
          <p:nvPr>
            <p:ph type="title"/>
          </p:nvPr>
        </p:nvSpPr>
        <p:spPr>
          <a:xfrm>
            <a:off x="836612" y="111350"/>
            <a:ext cx="10515600" cy="1325563"/>
          </a:xfrm>
        </p:spPr>
        <p:txBody>
          <a:bodyPr/>
          <a:lstStyle/>
          <a:p>
            <a:r>
              <a:rPr lang="en-US" b="1" dirty="0"/>
              <a:t>“Other” Responses </a:t>
            </a:r>
            <a:r>
              <a:rPr lang="en-US" sz="2400" b="1" dirty="0"/>
              <a:t>(*N = 78)</a:t>
            </a:r>
            <a:endParaRPr lang="en-US" b="1" dirty="0"/>
          </a:p>
        </p:txBody>
      </p:sp>
      <p:sp>
        <p:nvSpPr>
          <p:cNvPr id="3" name="Content Placeholder 2">
            <a:extLst>
              <a:ext uri="{FF2B5EF4-FFF2-40B4-BE49-F238E27FC236}">
                <a16:creationId xmlns:a16="http://schemas.microsoft.com/office/drawing/2014/main" id="{38F5321F-1B5C-A5ED-5277-DA94582F88FD}"/>
              </a:ext>
            </a:extLst>
          </p:cNvPr>
          <p:cNvSpPr>
            <a:spLocks noGrp="1"/>
          </p:cNvSpPr>
          <p:nvPr>
            <p:ph sz="half" idx="2"/>
          </p:nvPr>
        </p:nvSpPr>
        <p:spPr>
          <a:xfrm>
            <a:off x="259308" y="1288057"/>
            <a:ext cx="5763670" cy="4752749"/>
          </a:xfrm>
        </p:spPr>
        <p:txBody>
          <a:bodyPr>
            <a:noAutofit/>
          </a:bodyPr>
          <a:lstStyle/>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Affordable, Environmentally Conscious Housing:</a:t>
            </a:r>
            <a:r>
              <a:rPr lang="en-US" sz="1600" dirty="0">
                <a:solidFill>
                  <a:srgbClr val="000000"/>
                </a:solidFill>
                <a:effectLst/>
                <a:latin typeface="Segoe UI" panose="020B0502040204020203" pitchFamily="34" charset="0"/>
                <a:ea typeface="Times New Roman" panose="02020603050405020304" pitchFamily="18" charset="0"/>
              </a:rPr>
              <a:t> Suggestions included low-income housing should incorporate features like solar panels and water-saving systems. In addition, some respondents emphasized the need for rent control.</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Improved Public Transportation:</a:t>
            </a:r>
            <a:r>
              <a:rPr lang="en-US" sz="1600" dirty="0">
                <a:solidFill>
                  <a:srgbClr val="000000"/>
                </a:solidFill>
                <a:effectLst/>
                <a:latin typeface="Segoe UI" panose="020B0502040204020203" pitchFamily="34" charset="0"/>
                <a:ea typeface="Times New Roman" panose="02020603050405020304" pitchFamily="18" charset="0"/>
              </a:rPr>
              <a:t> Need for better, more efficient, and affordable public transportation. This includes well-distributed public transportation that can reduce the number of cars on the street, as well as expanded public transit that is safe, clean, and convenient.</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Better Oversight and Enforcement of Environmental Regulations:</a:t>
            </a:r>
            <a:r>
              <a:rPr lang="en-US" sz="1600" dirty="0">
                <a:solidFill>
                  <a:srgbClr val="000000"/>
                </a:solidFill>
                <a:effectLst/>
                <a:latin typeface="Segoe UI" panose="020B0502040204020203" pitchFamily="34" charset="0"/>
                <a:ea typeface="Times New Roman" panose="02020603050405020304" pitchFamily="18" charset="0"/>
              </a:rPr>
              <a:t> Better oversight and stricter enforcement of environmental regulations, including better enforcement of existing agency regulations, stronger pollution regulations for existing industries, and increased regulations on factories emitting harmful substances.</a:t>
            </a:r>
          </a:p>
          <a:p>
            <a:pPr marL="342900" marR="0" lvl="0" indent="-342900">
              <a:spcBef>
                <a:spcPts val="0"/>
              </a:spcBef>
              <a:spcAft>
                <a:spcPts val="0"/>
              </a:spcAft>
              <a:tabLst>
                <a:tab pos="457200" algn="l"/>
              </a:tabLst>
            </a:pPr>
            <a:endParaRPr lang="en-US" sz="1600" dirty="0">
              <a:solidFill>
                <a:srgbClr val="000000"/>
              </a:solidFill>
              <a:latin typeface="Segoe UI" panose="020B0502040204020203" pitchFamily="34" charset="0"/>
              <a:ea typeface="Times New Roman" panose="02020603050405020304" pitchFamily="18" charset="0"/>
            </a:endParaRPr>
          </a:p>
          <a:p>
            <a:pPr marL="342900" indent="-342900">
              <a:spcBef>
                <a:spcPts val="0"/>
              </a:spcBef>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Education and Awareness:</a:t>
            </a:r>
            <a:r>
              <a:rPr lang="en-US" sz="1600" dirty="0">
                <a:solidFill>
                  <a:srgbClr val="000000"/>
                </a:solidFill>
                <a:effectLst/>
                <a:latin typeface="Segoe UI" panose="020B0502040204020203" pitchFamily="34" charset="0"/>
                <a:ea typeface="Times New Roman" panose="02020603050405020304" pitchFamily="18" charset="0"/>
              </a:rPr>
              <a:t> Creating awareness about environmental matters and green practices.</a:t>
            </a:r>
          </a:p>
        </p:txBody>
      </p:sp>
      <p:sp>
        <p:nvSpPr>
          <p:cNvPr id="6" name="Content Placeholder 5">
            <a:extLst>
              <a:ext uri="{FF2B5EF4-FFF2-40B4-BE49-F238E27FC236}">
                <a16:creationId xmlns:a16="http://schemas.microsoft.com/office/drawing/2014/main" id="{EC15FAFF-D96F-5549-97C0-1F7ABFBB24FB}"/>
              </a:ext>
            </a:extLst>
          </p:cNvPr>
          <p:cNvSpPr>
            <a:spLocks noGrp="1"/>
          </p:cNvSpPr>
          <p:nvPr>
            <p:ph sz="quarter" idx="4"/>
          </p:nvPr>
        </p:nvSpPr>
        <p:spPr>
          <a:xfrm>
            <a:off x="6169023" y="1288057"/>
            <a:ext cx="5431573" cy="4752749"/>
          </a:xfrm>
        </p:spPr>
        <p:txBody>
          <a:bodyPr>
            <a:noAutofit/>
          </a:bodyPr>
          <a:lstStyle/>
          <a:p>
            <a:pPr>
              <a:spcBef>
                <a:spcPts val="0"/>
              </a:spcBef>
              <a:buSzPts val="1000"/>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Incentives and Funding for Green Practices:</a:t>
            </a:r>
            <a:r>
              <a:rPr lang="en-US" sz="1600" dirty="0">
                <a:solidFill>
                  <a:srgbClr val="000000"/>
                </a:solidFill>
                <a:effectLst/>
                <a:latin typeface="Segoe UI" panose="020B0502040204020203" pitchFamily="34" charset="0"/>
                <a:ea typeface="Times New Roman" panose="02020603050405020304" pitchFamily="18" charset="0"/>
              </a:rPr>
              <a:t> Creating more incentives and rebates for sustainable solutions, such as electric vehicles (EVs), and providing funding for environmentally friendly equipment or tools.</a:t>
            </a:r>
          </a:p>
          <a:p>
            <a:pPr marL="0" marR="0" lvl="0" indent="0">
              <a:spcBef>
                <a:spcPts val="0"/>
              </a:spcBef>
              <a:spcAft>
                <a:spcPts val="0"/>
              </a:spcAft>
              <a:buSzPts val="1000"/>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Alternative Energy:</a:t>
            </a:r>
            <a:r>
              <a:rPr lang="en-US" sz="1600" dirty="0">
                <a:solidFill>
                  <a:srgbClr val="000000"/>
                </a:solidFill>
                <a:effectLst/>
                <a:latin typeface="Segoe UI" panose="020B0502040204020203" pitchFamily="34" charset="0"/>
                <a:ea typeface="Times New Roman" panose="02020603050405020304" pitchFamily="18" charset="0"/>
              </a:rPr>
              <a:t> Help businesses and nonprofits adopt alternative energy sources like solar power.</a:t>
            </a:r>
          </a:p>
          <a:p>
            <a:pPr marL="0" marR="0" lvl="0" indent="0">
              <a:spcBef>
                <a:spcPts val="0"/>
              </a:spcBef>
              <a:spcAft>
                <a:spcPts val="0"/>
              </a:spcAft>
              <a:buSzPts val="1000"/>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Community Initiatives:</a:t>
            </a:r>
            <a:r>
              <a:rPr lang="en-US" sz="1600" dirty="0">
                <a:solidFill>
                  <a:srgbClr val="000000"/>
                </a:solidFill>
                <a:effectLst/>
                <a:latin typeface="Segoe UI" panose="020B0502040204020203" pitchFamily="34" charset="0"/>
                <a:ea typeface="Times New Roman" panose="02020603050405020304" pitchFamily="18" charset="0"/>
              </a:rPr>
              <a:t> Examples included local organic farming, community clean-up events, and converting lawns into mini food forests or community gardens.</a:t>
            </a:r>
            <a:r>
              <a:rPr lang="en-US" sz="1600" b="1" dirty="0">
                <a:solidFill>
                  <a:srgbClr val="000000"/>
                </a:solidFill>
                <a:effectLst/>
                <a:latin typeface="Segoe UI" panose="020B0502040204020203" pitchFamily="34" charset="0"/>
                <a:ea typeface="Times New Roman" panose="02020603050405020304" pitchFamily="18" charset="0"/>
              </a:rPr>
              <a:t> </a:t>
            </a:r>
          </a:p>
          <a:p>
            <a:pPr marL="0" marR="0" lvl="0" indent="0">
              <a:spcBef>
                <a:spcPts val="0"/>
              </a:spcBef>
              <a:spcAft>
                <a:spcPts val="0"/>
              </a:spcAft>
              <a:buSzPts val="1000"/>
              <a:buNone/>
              <a:tabLst>
                <a:tab pos="457200" algn="l"/>
              </a:tabLst>
            </a:pPr>
            <a:endParaRPr lang="en-US" sz="1600" b="1" dirty="0">
              <a:solidFill>
                <a:srgbClr val="000000"/>
              </a:solidFill>
              <a:effectLst/>
              <a:latin typeface="Segoe UI" panose="020B0502040204020203"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Job Training in Green Industries:</a:t>
            </a:r>
            <a:r>
              <a:rPr lang="en-US" sz="1600" dirty="0">
                <a:solidFill>
                  <a:srgbClr val="000000"/>
                </a:solidFill>
                <a:effectLst/>
                <a:latin typeface="Segoe UI" panose="020B0502040204020203" pitchFamily="34" charset="0"/>
                <a:ea typeface="Times New Roman" panose="02020603050405020304" pitchFamily="18" charset="0"/>
              </a:rPr>
              <a:t> Suggestions included providing job training for green industries, such as electricians for installing EV charging stations.</a:t>
            </a:r>
          </a:p>
          <a:p>
            <a:pPr marL="0" marR="0" lvl="0" indent="0">
              <a:spcBef>
                <a:spcPts val="0"/>
              </a:spcBef>
              <a:spcAft>
                <a:spcPts val="0"/>
              </a:spcAft>
              <a:buSzPts val="1000"/>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Addressing Homelessness:</a:t>
            </a:r>
            <a:r>
              <a:rPr lang="en-US" sz="1600" dirty="0">
                <a:solidFill>
                  <a:srgbClr val="000000"/>
                </a:solidFill>
                <a:effectLst/>
                <a:latin typeface="Segoe UI" panose="020B0502040204020203" pitchFamily="34" charset="0"/>
                <a:ea typeface="Times New Roman" panose="02020603050405020304" pitchFamily="18" charset="0"/>
              </a:rPr>
              <a:t> Linked to environmental equity. They suggested relocating homeless individuals and creating safe parks.</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60317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5500" i="0" kern="1200">
                <a:solidFill>
                  <a:schemeClr val="tx1"/>
                </a:solidFill>
                <a:latin typeface="+mj-lt"/>
                <a:ea typeface="+mj-ea"/>
                <a:cs typeface="+mj-cs"/>
              </a:rPr>
              <a:t>What strategies would you recommend for growing Orange County's economy in a more equitable way?</a:t>
            </a:r>
          </a:p>
        </p:txBody>
      </p:sp>
    </p:spTree>
    <p:extLst>
      <p:ext uri="{BB962C8B-B14F-4D97-AF65-F5344CB8AC3E}">
        <p14:creationId xmlns:p14="http://schemas.microsoft.com/office/powerpoint/2010/main" val="1966687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BC6D-2DE9-B372-C468-52C55258FE16}"/>
              </a:ext>
            </a:extLst>
          </p:cNvPr>
          <p:cNvSpPr>
            <a:spLocks noGrp="1"/>
          </p:cNvSpPr>
          <p:nvPr>
            <p:ph type="title"/>
          </p:nvPr>
        </p:nvSpPr>
        <p:spPr/>
        <p:txBody>
          <a:bodyPr/>
          <a:lstStyle/>
          <a:p>
            <a:r>
              <a:rPr lang="en-US" b="1" dirty="0"/>
              <a:t>Responses </a:t>
            </a:r>
            <a:r>
              <a:rPr lang="en-US" sz="2400" b="1" dirty="0"/>
              <a:t>(*N = 4,523)</a:t>
            </a:r>
            <a:endParaRPr lang="en-US" b="1" dirty="0"/>
          </a:p>
        </p:txBody>
      </p:sp>
      <p:sp>
        <p:nvSpPr>
          <p:cNvPr id="3" name="Content Placeholder 2">
            <a:extLst>
              <a:ext uri="{FF2B5EF4-FFF2-40B4-BE49-F238E27FC236}">
                <a16:creationId xmlns:a16="http://schemas.microsoft.com/office/drawing/2014/main" id="{38F5321F-1B5C-A5ED-5277-DA94582F88FD}"/>
              </a:ext>
            </a:extLst>
          </p:cNvPr>
          <p:cNvSpPr>
            <a:spLocks noGrp="1"/>
          </p:cNvSpPr>
          <p:nvPr>
            <p:ph sz="half" idx="2"/>
          </p:nvPr>
        </p:nvSpPr>
        <p:spPr>
          <a:xfrm>
            <a:off x="286604" y="1436914"/>
            <a:ext cx="5710972" cy="4752749"/>
          </a:xfrm>
        </p:spPr>
        <p:txBody>
          <a:bodyPr>
            <a:noAutofit/>
          </a:bodyPr>
          <a:lstStyle/>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Affordable Housing</a:t>
            </a:r>
            <a:r>
              <a:rPr lang="en-US" sz="1600" dirty="0">
                <a:solidFill>
                  <a:srgbClr val="000000"/>
                </a:solidFill>
                <a:effectLst/>
                <a:latin typeface="Segoe UI" panose="020B0502040204020203" pitchFamily="34" charset="0"/>
                <a:ea typeface="Times New Roman" panose="02020603050405020304" pitchFamily="18" charset="0"/>
              </a:rPr>
              <a:t>: </a:t>
            </a:r>
            <a:r>
              <a:rPr lang="en-US" sz="1600" dirty="0">
                <a:solidFill>
                  <a:srgbClr val="000000"/>
                </a:solidFill>
                <a:latin typeface="Segoe UI" panose="020B0502040204020203" pitchFamily="34" charset="0"/>
                <a:ea typeface="Times New Roman" panose="02020603050405020304" pitchFamily="18" charset="0"/>
              </a:rPr>
              <a:t>B</a:t>
            </a:r>
            <a:r>
              <a:rPr lang="en-US" sz="1600" dirty="0">
                <a:solidFill>
                  <a:srgbClr val="000000"/>
                </a:solidFill>
                <a:effectLst/>
                <a:latin typeface="Segoe UI" panose="020B0502040204020203" pitchFamily="34" charset="0"/>
                <a:ea typeface="Times New Roman" panose="02020603050405020304" pitchFamily="18" charset="0"/>
              </a:rPr>
              <a:t>uilding more affordable homes, especially single and two-bedroom apartments and condos. Additionally, creating neighborhoods exclusively for first-time homebuyers to prevent rent spikes.</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Education and Training</a:t>
            </a:r>
            <a:r>
              <a:rPr lang="en-US" sz="1600" dirty="0">
                <a:solidFill>
                  <a:srgbClr val="000000"/>
                </a:solidFill>
                <a:effectLst/>
                <a:latin typeface="Segoe UI" panose="020B0502040204020203" pitchFamily="34" charset="0"/>
                <a:ea typeface="Times New Roman" panose="02020603050405020304" pitchFamily="18" charset="0"/>
              </a:rPr>
              <a:t>: </a:t>
            </a:r>
            <a:r>
              <a:rPr lang="en-US" sz="1600" dirty="0">
                <a:solidFill>
                  <a:srgbClr val="000000"/>
                </a:solidFill>
                <a:latin typeface="Segoe UI" panose="020B0502040204020203" pitchFamily="34" charset="0"/>
                <a:ea typeface="Times New Roman" panose="02020603050405020304" pitchFamily="18" charset="0"/>
              </a:rPr>
              <a:t>I</a:t>
            </a:r>
            <a:r>
              <a:rPr lang="en-US" sz="1600" dirty="0">
                <a:solidFill>
                  <a:srgbClr val="000000"/>
                </a:solidFill>
                <a:effectLst/>
                <a:latin typeface="Segoe UI" panose="020B0502040204020203" pitchFamily="34" charset="0"/>
                <a:ea typeface="Times New Roman" panose="02020603050405020304" pitchFamily="18" charset="0"/>
              </a:rPr>
              <a:t>nvesting in education at all levels and providing job training programs, teaching economics and business concepts from elementary school levels, providing job training for seniors, and offering resources and training for disadvantaged communities.</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Support for Small Businesses and Entrepreneurs</a:t>
            </a:r>
            <a:r>
              <a:rPr lang="en-US" sz="1600" dirty="0">
                <a:solidFill>
                  <a:srgbClr val="000000"/>
                </a:solidFill>
                <a:effectLst/>
                <a:latin typeface="Segoe UI" panose="020B0502040204020203" pitchFamily="34" charset="0"/>
                <a:ea typeface="Times New Roman" panose="02020603050405020304" pitchFamily="18" charset="0"/>
              </a:rPr>
              <a:t>: More support for small businesses, including grants and lines of credit for startups, government-sponsored trade fairs to showcase the work of entrepreneurs, especially those without formal education.</a:t>
            </a:r>
          </a:p>
          <a:p>
            <a:pPr marL="0" marR="0" lvl="0" indent="0">
              <a:spcBef>
                <a:spcPts val="0"/>
              </a:spcBef>
              <a:spcAft>
                <a:spcPts val="0"/>
              </a:spcAft>
              <a:buNone/>
              <a:tabLst>
                <a:tab pos="457200" algn="l"/>
              </a:tabLst>
            </a:pPr>
            <a:endParaRPr lang="en-US" sz="1600" dirty="0">
              <a:solidFill>
                <a:srgbClr val="000000"/>
              </a:solidFill>
              <a:effectLst/>
              <a:latin typeface="Segoe UI" panose="020B0502040204020203" pitchFamily="34" charset="0"/>
              <a:ea typeface="Times New Roman" panose="02020603050405020304" pitchFamily="18" charset="0"/>
            </a:endParaRPr>
          </a:p>
          <a:p>
            <a:pPr marL="342900" indent="-342900">
              <a:spcBef>
                <a:spcPts val="0"/>
              </a:spcBef>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Community Investment and Inclusion</a:t>
            </a:r>
            <a:r>
              <a:rPr lang="en-US" sz="1600" dirty="0">
                <a:solidFill>
                  <a:srgbClr val="000000"/>
                </a:solidFill>
                <a:effectLst/>
                <a:latin typeface="Segoe UI" panose="020B0502040204020203" pitchFamily="34" charset="0"/>
                <a:ea typeface="Times New Roman" panose="02020603050405020304" pitchFamily="18" charset="0"/>
              </a:rPr>
              <a:t>: Focus on marginalized communities. Suggestions include partnering with community colleges for professional training, fostering arts, and creating more volunteer opportunities</a:t>
            </a:r>
            <a:r>
              <a:rPr lang="en-US" sz="1450" dirty="0">
                <a:solidFill>
                  <a:srgbClr val="000000"/>
                </a:solidFill>
                <a:effectLst/>
                <a:latin typeface="Segoe UI" panose="020B0502040204020203" pitchFamily="34" charset="0"/>
                <a:ea typeface="Times New Roman" panose="02020603050405020304" pitchFamily="18" charset="0"/>
              </a:rPr>
              <a:t>.</a:t>
            </a:r>
            <a:endParaRPr lang="en-US" sz="1450" dirty="0">
              <a:effectLst/>
              <a:latin typeface="Times New Roman" panose="02020603050405020304" pitchFamily="18" charset="0"/>
              <a:ea typeface="Times New Roman" panose="02020603050405020304" pitchFamily="18" charset="0"/>
            </a:endParaRPr>
          </a:p>
        </p:txBody>
      </p:sp>
      <p:sp>
        <p:nvSpPr>
          <p:cNvPr id="6" name="Content Placeholder 5">
            <a:extLst>
              <a:ext uri="{FF2B5EF4-FFF2-40B4-BE49-F238E27FC236}">
                <a16:creationId xmlns:a16="http://schemas.microsoft.com/office/drawing/2014/main" id="{EC15FAFF-D96F-5549-97C0-1F7ABFBB24FB}"/>
              </a:ext>
            </a:extLst>
          </p:cNvPr>
          <p:cNvSpPr>
            <a:spLocks noGrp="1"/>
          </p:cNvSpPr>
          <p:nvPr>
            <p:ph sz="quarter" idx="4"/>
          </p:nvPr>
        </p:nvSpPr>
        <p:spPr>
          <a:xfrm>
            <a:off x="6172200" y="1436913"/>
            <a:ext cx="5605818" cy="4752749"/>
          </a:xfrm>
        </p:spPr>
        <p:txBody>
          <a:bodyPr>
            <a:noAutofit/>
          </a:bodyPr>
          <a:lstStyle/>
          <a:p>
            <a:pPr>
              <a:spcBef>
                <a:spcPts val="0"/>
              </a:spcBef>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Public Transport and Infrastructure</a:t>
            </a:r>
            <a:r>
              <a:rPr lang="en-US" sz="1600" dirty="0">
                <a:solidFill>
                  <a:srgbClr val="000000"/>
                </a:solidFill>
                <a:effectLst/>
                <a:latin typeface="Segoe UI" panose="020B0502040204020203" pitchFamily="34" charset="0"/>
                <a:ea typeface="Times New Roman" panose="02020603050405020304" pitchFamily="18" charset="0"/>
              </a:rPr>
              <a:t>: Better connectivity and free or affordable transportation options.</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Job Opportunities and Fair Pay</a:t>
            </a:r>
            <a:r>
              <a:rPr lang="en-US" sz="1600" dirty="0">
                <a:solidFill>
                  <a:srgbClr val="000000"/>
                </a:solidFill>
                <a:effectLst/>
                <a:latin typeface="Segoe UI" panose="020B0502040204020203" pitchFamily="34" charset="0"/>
                <a:ea typeface="Times New Roman" panose="02020603050405020304" pitchFamily="18" charset="0"/>
              </a:rPr>
              <a:t>: Suggestions included creating more job opportunities, particularly for underrepresented groups and seniors, and ensuring fair pay and guaranteeing regular raises.</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Calibri" panose="020F0502020204030204" pitchFamily="34" charset="0"/>
              </a:rPr>
              <a:t>Government Policies and Programs</a:t>
            </a:r>
            <a:r>
              <a:rPr lang="en-US" sz="1600" dirty="0">
                <a:solidFill>
                  <a:srgbClr val="000000"/>
                </a:solidFill>
                <a:effectLst/>
                <a:latin typeface="Segoe UI" panose="020B0502040204020203" pitchFamily="34" charset="0"/>
                <a:ea typeface="Calibri" panose="020F0502020204030204" pitchFamily="34" charset="0"/>
              </a:rPr>
              <a:t>: Government interventions included term limits for officials, strategic partnerships with nonprofit services, more </a:t>
            </a:r>
            <a:r>
              <a:rPr lang="en-US" sz="1600" dirty="0">
                <a:solidFill>
                  <a:srgbClr val="000000"/>
                </a:solidFill>
                <a:effectLst/>
                <a:latin typeface="Segoe UI" panose="020B0502040204020203" pitchFamily="34" charset="0"/>
                <a:ea typeface="Times New Roman" panose="02020603050405020304" pitchFamily="18" charset="0"/>
              </a:rPr>
              <a:t>sensible population-immigration regulations and enforcement of wage theft.</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Environmental Considerations</a:t>
            </a:r>
            <a:r>
              <a:rPr lang="en-US" sz="1600" dirty="0">
                <a:solidFill>
                  <a:srgbClr val="000000"/>
                </a:solidFill>
                <a:effectLst/>
                <a:latin typeface="Segoe UI" panose="020B0502040204020203" pitchFamily="34" charset="0"/>
                <a:ea typeface="Times New Roman" panose="02020603050405020304" pitchFamily="18" charset="0"/>
              </a:rPr>
              <a:t>: Identified need for aligning economic plans with climate resilience projects and investing in clean energy and water resources.</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9209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4DB18A-8E73-1489-F334-FDFA3ADD396F}"/>
              </a:ext>
            </a:extLst>
          </p:cNvPr>
          <p:cNvSpPr>
            <a:spLocks noGrp="1"/>
          </p:cNvSpPr>
          <p:nvPr>
            <p:ph type="title"/>
          </p:nvPr>
        </p:nvSpPr>
        <p:spPr/>
        <p:txBody>
          <a:bodyPr/>
          <a:lstStyle/>
          <a:p>
            <a:endParaRPr lang="en-US"/>
          </a:p>
        </p:txBody>
      </p:sp>
      <p:graphicFrame>
        <p:nvGraphicFramePr>
          <p:cNvPr id="3" name="Chart 2">
            <a:extLst>
              <a:ext uri="{FF2B5EF4-FFF2-40B4-BE49-F238E27FC236}">
                <a16:creationId xmlns:a16="http://schemas.microsoft.com/office/drawing/2014/main" id="{D58F679E-C7AA-AFE2-1028-8A61CB33D8F1}"/>
              </a:ext>
            </a:extLst>
          </p:cNvPr>
          <p:cNvGraphicFramePr>
            <a:graphicFrameLocks/>
          </p:cNvGraphicFramePr>
          <p:nvPr>
            <p:extLst>
              <p:ext uri="{D42A27DB-BD31-4B8C-83A1-F6EECF244321}">
                <p14:modId xmlns:p14="http://schemas.microsoft.com/office/powerpoint/2010/main" val="249196691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4922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6300" i="0" kern="1200">
                <a:solidFill>
                  <a:schemeClr val="tx1"/>
                </a:solidFill>
                <a:latin typeface="+mj-lt"/>
                <a:ea typeface="+mj-ea"/>
                <a:cs typeface="+mj-cs"/>
              </a:rPr>
              <a:t>What would your life be like if Orange County had a "High Road" economy?</a:t>
            </a:r>
          </a:p>
        </p:txBody>
      </p:sp>
    </p:spTree>
    <p:extLst>
      <p:ext uri="{BB962C8B-B14F-4D97-AF65-F5344CB8AC3E}">
        <p14:creationId xmlns:p14="http://schemas.microsoft.com/office/powerpoint/2010/main" val="2832320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BC6D-2DE9-B372-C468-52C55258FE16}"/>
              </a:ext>
            </a:extLst>
          </p:cNvPr>
          <p:cNvSpPr>
            <a:spLocks noGrp="1"/>
          </p:cNvSpPr>
          <p:nvPr>
            <p:ph type="title"/>
          </p:nvPr>
        </p:nvSpPr>
        <p:spPr/>
        <p:txBody>
          <a:bodyPr/>
          <a:lstStyle/>
          <a:p>
            <a:r>
              <a:rPr lang="en-US" b="1" dirty="0"/>
              <a:t>Responses </a:t>
            </a:r>
            <a:r>
              <a:rPr lang="en-US" sz="2400" b="1" dirty="0"/>
              <a:t>(*N = 2,710)</a:t>
            </a:r>
            <a:endParaRPr lang="en-US" b="1" dirty="0"/>
          </a:p>
        </p:txBody>
      </p:sp>
      <p:sp>
        <p:nvSpPr>
          <p:cNvPr id="3" name="Content Placeholder 2">
            <a:extLst>
              <a:ext uri="{FF2B5EF4-FFF2-40B4-BE49-F238E27FC236}">
                <a16:creationId xmlns:a16="http://schemas.microsoft.com/office/drawing/2014/main" id="{38F5321F-1B5C-A5ED-5277-DA94582F88FD}"/>
              </a:ext>
            </a:extLst>
          </p:cNvPr>
          <p:cNvSpPr>
            <a:spLocks noGrp="1"/>
          </p:cNvSpPr>
          <p:nvPr>
            <p:ph sz="half" idx="2"/>
          </p:nvPr>
        </p:nvSpPr>
        <p:spPr>
          <a:xfrm>
            <a:off x="407538" y="1436914"/>
            <a:ext cx="5761486" cy="4752749"/>
          </a:xfrm>
        </p:spPr>
        <p:txBody>
          <a:bodyPr>
            <a:noAutofit/>
          </a:bodyPr>
          <a:lstStyle/>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Improved Quality of Life and Decreased Stress:</a:t>
            </a:r>
            <a:r>
              <a:rPr lang="en-US" sz="1800" dirty="0">
                <a:solidFill>
                  <a:srgbClr val="000000"/>
                </a:solidFill>
                <a:effectLst/>
                <a:latin typeface="Segoe UI" panose="020B0502040204020203" pitchFamily="34" charset="0"/>
                <a:ea typeface="Times New Roman" panose="02020603050405020304" pitchFamily="18" charset="0"/>
              </a:rPr>
              <a:t> Envision a life with less financial stress, improved quality of life, and increased time for family and leisure activities. They anticipate that affordable housing, better job opportunities, and general economic stability would lead to less worry about financial survival.</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Better Health and Environment:</a:t>
            </a:r>
            <a:r>
              <a:rPr lang="en-US" sz="1800" dirty="0">
                <a:solidFill>
                  <a:srgbClr val="000000"/>
                </a:solidFill>
                <a:effectLst/>
                <a:latin typeface="Segoe UI" panose="020B0502040204020203" pitchFamily="34" charset="0"/>
                <a:ea typeface="Times New Roman" panose="02020603050405020304" pitchFamily="18" charset="0"/>
              </a:rPr>
              <a:t> Desire for a cleaner environment, healthier living conditions, and better healthcare. They hope for less pollution, access to healthy food, and affordable healthcare as part of a "High Road" economy.</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Economic Equality and Social Justice:</a:t>
            </a:r>
            <a:r>
              <a:rPr lang="en-US" sz="1800" dirty="0">
                <a:solidFill>
                  <a:srgbClr val="000000"/>
                </a:solidFill>
                <a:effectLst/>
                <a:latin typeface="Segoe UI" panose="020B0502040204020203" pitchFamily="34" charset="0"/>
                <a:ea typeface="Times New Roman" panose="02020603050405020304" pitchFamily="18" charset="0"/>
              </a:rPr>
              <a:t> Emphasize the need for economic equality, with equal access to opportunities and benefits for all, including minorities and disadvantaged groups. They hope for a more equitable distribution of resources and opportunities in a "High Road" economy.</a:t>
            </a:r>
            <a:endParaRPr lang="en-US" sz="1800" dirty="0">
              <a:effectLst/>
              <a:latin typeface="Times New Roman" panose="02020603050405020304" pitchFamily="18" charset="0"/>
              <a:ea typeface="Times New Roman" panose="02020603050405020304" pitchFamily="18" charset="0"/>
            </a:endParaRPr>
          </a:p>
        </p:txBody>
      </p:sp>
      <p:sp>
        <p:nvSpPr>
          <p:cNvPr id="6" name="Content Placeholder 5">
            <a:extLst>
              <a:ext uri="{FF2B5EF4-FFF2-40B4-BE49-F238E27FC236}">
                <a16:creationId xmlns:a16="http://schemas.microsoft.com/office/drawing/2014/main" id="{EC15FAFF-D96F-5549-97C0-1F7ABFBB24FB}"/>
              </a:ext>
            </a:extLst>
          </p:cNvPr>
          <p:cNvSpPr>
            <a:spLocks noGrp="1"/>
          </p:cNvSpPr>
          <p:nvPr>
            <p:ph sz="quarter" idx="4"/>
          </p:nvPr>
        </p:nvSpPr>
        <p:spPr>
          <a:xfrm>
            <a:off x="6169024" y="1540405"/>
            <a:ext cx="5615438" cy="4752749"/>
          </a:xfrm>
        </p:spPr>
        <p:txBody>
          <a:bodyPr>
            <a:noAutofit/>
          </a:bodyPr>
          <a:lstStyle/>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Skepticism and Personal Responsibility:</a:t>
            </a:r>
            <a:r>
              <a:rPr lang="en-US" sz="1800" dirty="0">
                <a:solidFill>
                  <a:srgbClr val="000000"/>
                </a:solidFill>
                <a:effectLst/>
                <a:latin typeface="Segoe UI" panose="020B0502040204020203" pitchFamily="34" charset="0"/>
                <a:ea typeface="Times New Roman" panose="02020603050405020304" pitchFamily="18" charset="0"/>
              </a:rPr>
              <a:t> Expressed skepticism about the concept of a "High Road" economy. Some believe it may not change their life significantly, while others emphasize the importance of personal responsibility over government intervention.</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Support for Local Business and Employment: </a:t>
            </a:r>
            <a:r>
              <a:rPr lang="en-US" sz="1800" dirty="0">
                <a:solidFill>
                  <a:srgbClr val="000000"/>
                </a:solidFill>
                <a:effectLst/>
                <a:latin typeface="Segoe UI" panose="020B0502040204020203" pitchFamily="34" charset="0"/>
                <a:ea typeface="Times New Roman" panose="02020603050405020304" pitchFamily="18" charset="0"/>
              </a:rPr>
              <a:t>Envision benefits for local businesses and employment. They hope that such an economy would support local businesses, increase job opportunities, and offer fair wages.</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Home Ownership:</a:t>
            </a:r>
            <a:r>
              <a:rPr lang="en-US" sz="1800" dirty="0">
                <a:solidFill>
                  <a:srgbClr val="000000"/>
                </a:solidFill>
                <a:effectLst/>
                <a:latin typeface="Segoe UI" panose="020B0502040204020203" pitchFamily="34" charset="0"/>
                <a:ea typeface="Times New Roman" panose="02020603050405020304" pitchFamily="18" charset="0"/>
              </a:rPr>
              <a:t> The ability to afford a home was another recurring theme, reflecting the high cost of housing in Orange County.</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0601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5500" i="0" kern="1200">
                <a:solidFill>
                  <a:schemeClr val="tx1"/>
                </a:solidFill>
                <a:latin typeface="+mj-lt"/>
                <a:ea typeface="+mj-ea"/>
                <a:cs typeface="+mj-cs"/>
              </a:rPr>
              <a:t>Please select the 3 most important goals in making your High Road economy vision a reality in Orange County.</a:t>
            </a:r>
          </a:p>
        </p:txBody>
      </p:sp>
    </p:spTree>
    <p:extLst>
      <p:ext uri="{BB962C8B-B14F-4D97-AF65-F5344CB8AC3E}">
        <p14:creationId xmlns:p14="http://schemas.microsoft.com/office/powerpoint/2010/main" val="16689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F9A47F7-8621-47B0-B645-E9A2E49612EF}"/>
              </a:ext>
            </a:extLst>
          </p:cNvPr>
          <p:cNvGraphicFramePr>
            <a:graphicFrameLocks/>
          </p:cNvGraphicFramePr>
          <p:nvPr>
            <p:extLst>
              <p:ext uri="{D42A27DB-BD31-4B8C-83A1-F6EECF244321}">
                <p14:modId xmlns:p14="http://schemas.microsoft.com/office/powerpoint/2010/main" val="221132696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4955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BC6D-2DE9-B372-C468-52C55258FE16}"/>
              </a:ext>
            </a:extLst>
          </p:cNvPr>
          <p:cNvSpPr>
            <a:spLocks noGrp="1"/>
          </p:cNvSpPr>
          <p:nvPr>
            <p:ph type="title"/>
          </p:nvPr>
        </p:nvSpPr>
        <p:spPr>
          <a:xfrm>
            <a:off x="836612" y="111350"/>
            <a:ext cx="10515600" cy="1325563"/>
          </a:xfrm>
        </p:spPr>
        <p:txBody>
          <a:bodyPr/>
          <a:lstStyle/>
          <a:p>
            <a:r>
              <a:rPr lang="en-US" b="1" dirty="0"/>
              <a:t>“Other” Responses </a:t>
            </a:r>
            <a:r>
              <a:rPr lang="en-US" sz="2400" b="1" dirty="0"/>
              <a:t>(*N = 122)</a:t>
            </a:r>
            <a:endParaRPr lang="en-US" b="1" dirty="0"/>
          </a:p>
        </p:txBody>
      </p:sp>
      <p:sp>
        <p:nvSpPr>
          <p:cNvPr id="3" name="Content Placeholder 2">
            <a:extLst>
              <a:ext uri="{FF2B5EF4-FFF2-40B4-BE49-F238E27FC236}">
                <a16:creationId xmlns:a16="http://schemas.microsoft.com/office/drawing/2014/main" id="{38F5321F-1B5C-A5ED-5277-DA94582F88FD}"/>
              </a:ext>
            </a:extLst>
          </p:cNvPr>
          <p:cNvSpPr>
            <a:spLocks noGrp="1"/>
          </p:cNvSpPr>
          <p:nvPr>
            <p:ph sz="half" idx="2"/>
          </p:nvPr>
        </p:nvSpPr>
        <p:spPr>
          <a:xfrm>
            <a:off x="259307" y="1288057"/>
            <a:ext cx="5909715" cy="4752749"/>
          </a:xfrm>
        </p:spPr>
        <p:txBody>
          <a:bodyPr>
            <a:noAutofit/>
          </a:bodyPr>
          <a:lstStyle/>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Affordable Housing</a:t>
            </a:r>
            <a:r>
              <a:rPr lang="en-US" sz="1800" dirty="0">
                <a:solidFill>
                  <a:srgbClr val="000000"/>
                </a:solidFill>
                <a:effectLst/>
                <a:latin typeface="Segoe UI" panose="020B0502040204020203" pitchFamily="34" charset="0"/>
                <a:ea typeface="Times New Roman" panose="02020603050405020304" pitchFamily="18" charset="0"/>
              </a:rPr>
              <a:t>: Emphasized the importance of affordable housing close to high-quality jobs, housing accessibility for all regardless of economic status, and providing support for home buyers, particularly first-time homebuyers.</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Better Education</a:t>
            </a:r>
            <a:r>
              <a:rPr lang="en-US" sz="1800" dirty="0">
                <a:solidFill>
                  <a:srgbClr val="000000"/>
                </a:solidFill>
                <a:effectLst/>
                <a:latin typeface="Segoe UI" panose="020B0502040204020203" pitchFamily="34" charset="0"/>
                <a:ea typeface="Times New Roman" panose="02020603050405020304" pitchFamily="18" charset="0"/>
              </a:rPr>
              <a:t>: Stressed priority for improved access to education, emphasizing the need for a better education system that develops students' critical thinking and decision-making skills. Additionally, need for education on finance and investments, as well as matching local and regional education with relevant careers and jobs.</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Financial Stability and Fair Wages</a:t>
            </a:r>
            <a:r>
              <a:rPr lang="en-US" sz="1800" dirty="0">
                <a:solidFill>
                  <a:srgbClr val="000000"/>
                </a:solidFill>
                <a:effectLst/>
                <a:latin typeface="Segoe UI" panose="020B0502040204020203" pitchFamily="34" charset="0"/>
                <a:ea typeface="Times New Roman" panose="02020603050405020304" pitchFamily="18" charset="0"/>
              </a:rPr>
              <a:t>: Suggested higher minimum wages, more effective tax structures, and financial education and planning. Also advocated for more support for small businesses and entrepreneurship.</a:t>
            </a:r>
            <a:endParaRPr lang="en-US" sz="1800" dirty="0">
              <a:effectLst/>
              <a:latin typeface="Times New Roman" panose="02020603050405020304" pitchFamily="18" charset="0"/>
              <a:ea typeface="Times New Roman" panose="02020603050405020304" pitchFamily="18" charset="0"/>
            </a:endParaRPr>
          </a:p>
        </p:txBody>
      </p:sp>
      <p:sp>
        <p:nvSpPr>
          <p:cNvPr id="6" name="Content Placeholder 5">
            <a:extLst>
              <a:ext uri="{FF2B5EF4-FFF2-40B4-BE49-F238E27FC236}">
                <a16:creationId xmlns:a16="http://schemas.microsoft.com/office/drawing/2014/main" id="{EC15FAFF-D96F-5549-97C0-1F7ABFBB24FB}"/>
              </a:ext>
            </a:extLst>
          </p:cNvPr>
          <p:cNvSpPr>
            <a:spLocks noGrp="1"/>
          </p:cNvSpPr>
          <p:nvPr>
            <p:ph sz="quarter" idx="4"/>
          </p:nvPr>
        </p:nvSpPr>
        <p:spPr>
          <a:xfrm>
            <a:off x="6169023" y="1288057"/>
            <a:ext cx="5431573" cy="4752749"/>
          </a:xfrm>
        </p:spPr>
        <p:txBody>
          <a:bodyPr>
            <a:noAutofit/>
          </a:bodyPr>
          <a:lstStyle/>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Sustainability and Climate Resilience</a:t>
            </a:r>
            <a:r>
              <a:rPr lang="en-US" sz="1800" dirty="0">
                <a:solidFill>
                  <a:srgbClr val="000000"/>
                </a:solidFill>
                <a:effectLst/>
                <a:latin typeface="Segoe UI" panose="020B0502040204020203" pitchFamily="34" charset="0"/>
                <a:ea typeface="Times New Roman" panose="02020603050405020304" pitchFamily="18" charset="0"/>
              </a:rPr>
              <a:t>: Identified need to adapt to climate resilience, promote industries with low carbon footprints, and reduce pollution. Additional need to advocate for zero-carbon housing and more green, affordable housing.</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Equitable Opportunities</a:t>
            </a:r>
            <a:r>
              <a:rPr lang="en-US" sz="1800" dirty="0">
                <a:solidFill>
                  <a:srgbClr val="000000"/>
                </a:solidFill>
                <a:effectLst/>
                <a:latin typeface="Segoe UI" panose="020B0502040204020203" pitchFamily="34" charset="0"/>
                <a:ea typeface="Times New Roman" panose="02020603050405020304" pitchFamily="18" charset="0"/>
              </a:rPr>
              <a:t>: Stressed need for more equitable opportunities, particularly for low-income communities and minority groups. This includes increasing equity in housing, providing more job opportunities, and offering more resources for retired residents and elders.</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8912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3700" i="0" kern="1200">
                <a:solidFill>
                  <a:schemeClr val="tx1"/>
                </a:solidFill>
                <a:latin typeface="+mj-lt"/>
                <a:ea typeface="+mj-ea"/>
                <a:cs typeface="+mj-cs"/>
              </a:rPr>
              <a:t>Is there anything else that you would like to share about achieving a High Road economy? For example, are there any current partnerships, projects, and/or programs that you're aware of that are already achieving a High Road Economy?</a:t>
            </a:r>
          </a:p>
        </p:txBody>
      </p:sp>
    </p:spTree>
    <p:extLst>
      <p:ext uri="{BB962C8B-B14F-4D97-AF65-F5344CB8AC3E}">
        <p14:creationId xmlns:p14="http://schemas.microsoft.com/office/powerpoint/2010/main" val="263682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BC6D-2DE9-B372-C468-52C55258FE16}"/>
              </a:ext>
            </a:extLst>
          </p:cNvPr>
          <p:cNvSpPr>
            <a:spLocks noGrp="1"/>
          </p:cNvSpPr>
          <p:nvPr>
            <p:ph type="title"/>
          </p:nvPr>
        </p:nvSpPr>
        <p:spPr/>
        <p:txBody>
          <a:bodyPr/>
          <a:lstStyle/>
          <a:p>
            <a:r>
              <a:rPr lang="en-US" b="1" dirty="0"/>
              <a:t>Responses </a:t>
            </a:r>
            <a:r>
              <a:rPr lang="en-US" sz="2400" b="1" dirty="0"/>
              <a:t>(*N = 1,712)</a:t>
            </a:r>
            <a:endParaRPr lang="en-US" b="1" dirty="0"/>
          </a:p>
        </p:txBody>
      </p:sp>
      <p:sp>
        <p:nvSpPr>
          <p:cNvPr id="3" name="Content Placeholder 2">
            <a:extLst>
              <a:ext uri="{FF2B5EF4-FFF2-40B4-BE49-F238E27FC236}">
                <a16:creationId xmlns:a16="http://schemas.microsoft.com/office/drawing/2014/main" id="{38F5321F-1B5C-A5ED-5277-DA94582F88FD}"/>
              </a:ext>
            </a:extLst>
          </p:cNvPr>
          <p:cNvSpPr>
            <a:spLocks noGrp="1"/>
          </p:cNvSpPr>
          <p:nvPr>
            <p:ph sz="half" idx="2"/>
          </p:nvPr>
        </p:nvSpPr>
        <p:spPr>
          <a:xfrm>
            <a:off x="407538" y="1436914"/>
            <a:ext cx="5761486" cy="4752749"/>
          </a:xfrm>
        </p:spPr>
        <p:txBody>
          <a:bodyPr>
            <a:noAutofit/>
          </a:bodyPr>
          <a:lstStyle/>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Collaborations and Partnerships:</a:t>
            </a:r>
            <a:r>
              <a:rPr lang="en-US" sz="1600" dirty="0">
                <a:solidFill>
                  <a:srgbClr val="000000"/>
                </a:solidFill>
                <a:effectLst/>
                <a:latin typeface="Segoe UI" panose="020B0502040204020203" pitchFamily="34" charset="0"/>
                <a:ea typeface="Times New Roman" panose="02020603050405020304" pitchFamily="18" charset="0"/>
              </a:rPr>
              <a:t> Identified importance of collaborations between governments, businesses, and nonprofits. Specific examples include the Orange County Business Council's "Opportunity Imperative" initiative and the TAYO Legacy Foundation.</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Sustainability and Environmental Consciousness: </a:t>
            </a:r>
            <a:r>
              <a:rPr lang="en-US" sz="1600" dirty="0">
                <a:solidFill>
                  <a:srgbClr val="000000"/>
                </a:solidFill>
                <a:effectLst/>
                <a:latin typeface="Segoe UI" panose="020B0502040204020203" pitchFamily="34" charset="0"/>
                <a:ea typeface="Times New Roman" panose="02020603050405020304" pitchFamily="18" charset="0"/>
              </a:rPr>
              <a:t>Emphasized the role of sustainability in a High Road economy, expressing the need for a focus on renewable energy sources and environmental cleanup volunteering programs. A respondent mentioned Alaska Airlines as a company that effectively reduces its environmental impact.</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Support for Small Businesses and Marginalized Groups:</a:t>
            </a:r>
            <a:r>
              <a:rPr lang="en-US" sz="1600" dirty="0">
                <a:solidFill>
                  <a:srgbClr val="000000"/>
                </a:solidFill>
                <a:effectLst/>
                <a:latin typeface="Segoe UI" panose="020B0502040204020203" pitchFamily="34" charset="0"/>
                <a:ea typeface="Times New Roman" panose="02020603050405020304" pitchFamily="18" charset="0"/>
              </a:rPr>
              <a:t> Stressed the need for financial support for small businesses and marginalized groups. The Community Action Partnership of Orange County (CAPOC) was mentioned as a trusted community member that communicates benefits and programs to relevant communities.</a:t>
            </a:r>
            <a:endParaRPr lang="en-US" sz="1600" dirty="0">
              <a:effectLst/>
              <a:latin typeface="Times New Roman" panose="02020603050405020304" pitchFamily="18" charset="0"/>
              <a:ea typeface="Times New Roman" panose="02020603050405020304" pitchFamily="18" charset="0"/>
            </a:endParaRPr>
          </a:p>
        </p:txBody>
      </p:sp>
      <p:sp>
        <p:nvSpPr>
          <p:cNvPr id="6" name="Content Placeholder 5">
            <a:extLst>
              <a:ext uri="{FF2B5EF4-FFF2-40B4-BE49-F238E27FC236}">
                <a16:creationId xmlns:a16="http://schemas.microsoft.com/office/drawing/2014/main" id="{EC15FAFF-D96F-5549-97C0-1F7ABFBB24FB}"/>
              </a:ext>
            </a:extLst>
          </p:cNvPr>
          <p:cNvSpPr>
            <a:spLocks noGrp="1"/>
          </p:cNvSpPr>
          <p:nvPr>
            <p:ph sz="quarter" idx="4"/>
          </p:nvPr>
        </p:nvSpPr>
        <p:spPr>
          <a:xfrm>
            <a:off x="6169024" y="1540405"/>
            <a:ext cx="5615438" cy="4752749"/>
          </a:xfrm>
        </p:spPr>
        <p:txBody>
          <a:bodyPr>
            <a:noAutofit/>
          </a:bodyPr>
          <a:lstStyle/>
          <a:p>
            <a:pPr marL="342900" indent="-342900">
              <a:spcBef>
                <a:spcPts val="0"/>
              </a:spcBef>
              <a:tabLst>
                <a:tab pos="457200" algn="l"/>
              </a:tabLst>
            </a:pPr>
            <a:r>
              <a:rPr lang="en-US" sz="1600" b="1" dirty="0">
                <a:solidFill>
                  <a:srgbClr val="000000"/>
                </a:solidFill>
                <a:effectLst/>
                <a:latin typeface="Segoe UI" panose="020B0502040204020203" pitchFamily="34" charset="0"/>
                <a:ea typeface="Calibri" panose="020F0502020204030204" pitchFamily="34" charset="0"/>
              </a:rPr>
              <a:t>Education and Workforce Development:</a:t>
            </a:r>
            <a:r>
              <a:rPr lang="en-US" sz="1600" dirty="0">
                <a:solidFill>
                  <a:srgbClr val="000000"/>
                </a:solidFill>
                <a:effectLst/>
                <a:latin typeface="Segoe UI" panose="020B0502040204020203" pitchFamily="34" charset="0"/>
                <a:ea typeface="Calibri" panose="020F0502020204030204" pitchFamily="34" charset="0"/>
              </a:rPr>
              <a:t> </a:t>
            </a:r>
            <a:r>
              <a:rPr lang="en-US" sz="1600" dirty="0">
                <a:solidFill>
                  <a:srgbClr val="000000"/>
                </a:solidFill>
                <a:latin typeface="Segoe UI" panose="020B0502040204020203" pitchFamily="34" charset="0"/>
                <a:ea typeface="Calibri" panose="020F0502020204030204" pitchFamily="34" charset="0"/>
              </a:rPr>
              <a:t>S</a:t>
            </a:r>
            <a:r>
              <a:rPr lang="en-US" sz="1600" dirty="0">
                <a:solidFill>
                  <a:srgbClr val="000000"/>
                </a:solidFill>
                <a:effectLst/>
                <a:latin typeface="Segoe UI" panose="020B0502040204020203" pitchFamily="34" charset="0"/>
                <a:ea typeface="Calibri" panose="020F0502020204030204" pitchFamily="34" charset="0"/>
              </a:rPr>
              <a:t>uggested building high-quality vocational training programs, promoting education, and creating pathways for career growth as important strategies</a:t>
            </a:r>
            <a:endParaRPr lang="en-US" sz="16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tabLst>
                <a:tab pos="457200" algn="l"/>
              </a:tabLst>
            </a:pPr>
            <a:endParaRPr lang="en-US" sz="1600" b="1" dirty="0">
              <a:solidFill>
                <a:srgbClr val="000000"/>
              </a:solidFill>
              <a:effectLst/>
              <a:latin typeface="Segoe UI" panose="020B0502040204020203" pitchFamily="34"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Affordability and Livability:</a:t>
            </a:r>
            <a:r>
              <a:rPr lang="en-US" sz="1600" dirty="0">
                <a:solidFill>
                  <a:srgbClr val="000000"/>
                </a:solidFill>
                <a:effectLst/>
                <a:latin typeface="Segoe UI" panose="020B0502040204020203" pitchFamily="34" charset="0"/>
                <a:ea typeface="Times New Roman" panose="02020603050405020304" pitchFamily="18" charset="0"/>
              </a:rPr>
              <a:t> Affordable housing, healthcare, and childcare were mentioned as key factors in reducing financial stress and making a High Road economy achievable.</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Local Community Projects:</a:t>
            </a:r>
            <a:r>
              <a:rPr lang="en-US" sz="1600" dirty="0">
                <a:solidFill>
                  <a:srgbClr val="000000"/>
                </a:solidFill>
                <a:effectLst/>
                <a:latin typeface="Segoe UI" panose="020B0502040204020203" pitchFamily="34" charset="0"/>
                <a:ea typeface="Times New Roman" panose="02020603050405020304" pitchFamily="18" charset="0"/>
              </a:rPr>
              <a:t> Several community-level efforts were mentioned, such as Banning Ranch's grassroots environmental efforts and CREER's community support programs.</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Economic Policies:</a:t>
            </a:r>
            <a:r>
              <a:rPr lang="en-US" sz="1600" dirty="0">
                <a:solidFill>
                  <a:srgbClr val="000000"/>
                </a:solidFill>
                <a:effectLst/>
                <a:latin typeface="Segoe UI" panose="020B0502040204020203" pitchFamily="34" charset="0"/>
                <a:ea typeface="Times New Roman" panose="02020603050405020304" pitchFamily="18" charset="0"/>
              </a:rPr>
              <a:t> Suggested adjusting taxes to encourage investment, increasing minimum wages, and providing financial aid to stimulate the economy.</a:t>
            </a:r>
          </a:p>
          <a:p>
            <a:pPr marL="0" marR="0" lvl="0" indent="0">
              <a:spcBef>
                <a:spcPts val="0"/>
              </a:spcBef>
              <a:spcAft>
                <a:spcPts val="0"/>
              </a:spcAft>
              <a:buNone/>
              <a:tabLst>
                <a:tab pos="457200" algn="l"/>
              </a:tabLst>
            </a:pPr>
            <a:endParaRPr lang="en-US" sz="1600" dirty="0">
              <a:solidFill>
                <a:srgbClr val="000000"/>
              </a:solidFill>
              <a:effectLst/>
              <a:latin typeface="Segoe UI" panose="020B0502040204020203" pitchFamily="34" charset="0"/>
              <a:ea typeface="Times New Roman" panose="02020603050405020304" pitchFamily="18" charset="0"/>
            </a:endParaRPr>
          </a:p>
          <a:p>
            <a:pPr marL="342900" indent="-342900">
              <a:spcBef>
                <a:spcPts val="0"/>
              </a:spcBef>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Public Transportation:</a:t>
            </a:r>
            <a:r>
              <a:rPr lang="en-US" sz="1600" dirty="0">
                <a:solidFill>
                  <a:srgbClr val="000000"/>
                </a:solidFill>
                <a:effectLst/>
                <a:latin typeface="Segoe UI" panose="020B0502040204020203" pitchFamily="34" charset="0"/>
                <a:ea typeface="Times New Roman" panose="02020603050405020304" pitchFamily="18" charset="0"/>
              </a:rPr>
              <a:t> </a:t>
            </a:r>
            <a:r>
              <a:rPr lang="en-US" sz="1600" dirty="0">
                <a:solidFill>
                  <a:srgbClr val="000000"/>
                </a:solidFill>
                <a:latin typeface="Segoe UI" panose="020B0502040204020203" pitchFamily="34" charset="0"/>
                <a:ea typeface="Times New Roman" panose="02020603050405020304" pitchFamily="18" charset="0"/>
              </a:rPr>
              <a:t>H</a:t>
            </a:r>
            <a:r>
              <a:rPr lang="en-US" sz="1600" dirty="0">
                <a:solidFill>
                  <a:srgbClr val="000000"/>
                </a:solidFill>
                <a:effectLst/>
                <a:latin typeface="Segoe UI" panose="020B0502040204020203" pitchFamily="34" charset="0"/>
                <a:ea typeface="Times New Roman" panose="02020603050405020304" pitchFamily="18" charset="0"/>
              </a:rPr>
              <a:t>ighlighted the role of accessible public transportation in reducing congestion and pollution.</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44015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4600" i="0" kern="1200">
                <a:solidFill>
                  <a:schemeClr val="tx1"/>
                </a:solidFill>
                <a:latin typeface="+mj-lt"/>
                <a:ea typeface="+mj-ea"/>
                <a:cs typeface="+mj-cs"/>
              </a:rPr>
              <a:t>What industries do you think are most important to support/grow in Orange County in order to provide high-quality future jobs for the community?</a:t>
            </a:r>
          </a:p>
        </p:txBody>
      </p:sp>
    </p:spTree>
    <p:extLst>
      <p:ext uri="{BB962C8B-B14F-4D97-AF65-F5344CB8AC3E}">
        <p14:creationId xmlns:p14="http://schemas.microsoft.com/office/powerpoint/2010/main" val="569751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281E50DB-2B1E-4784-BB5F-3F28652809DB}"/>
              </a:ext>
            </a:extLst>
          </p:cNvPr>
          <p:cNvGraphicFramePr>
            <a:graphicFrameLocks/>
          </p:cNvGraphicFramePr>
          <p:nvPr>
            <p:extLst>
              <p:ext uri="{D42A27DB-BD31-4B8C-83A1-F6EECF244321}">
                <p14:modId xmlns:p14="http://schemas.microsoft.com/office/powerpoint/2010/main" val="14068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7353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BC6D-2DE9-B372-C468-52C55258FE16}"/>
              </a:ext>
            </a:extLst>
          </p:cNvPr>
          <p:cNvSpPr>
            <a:spLocks noGrp="1"/>
          </p:cNvSpPr>
          <p:nvPr>
            <p:ph type="title"/>
          </p:nvPr>
        </p:nvSpPr>
        <p:spPr>
          <a:xfrm>
            <a:off x="836612" y="111350"/>
            <a:ext cx="10515600" cy="1325563"/>
          </a:xfrm>
        </p:spPr>
        <p:txBody>
          <a:bodyPr/>
          <a:lstStyle/>
          <a:p>
            <a:r>
              <a:rPr lang="en-US" b="1" dirty="0"/>
              <a:t>“Other” Responses </a:t>
            </a:r>
            <a:r>
              <a:rPr lang="en-US" sz="2400" b="1" dirty="0"/>
              <a:t>(*N = 57)</a:t>
            </a:r>
            <a:endParaRPr lang="en-US" b="1" dirty="0"/>
          </a:p>
        </p:txBody>
      </p:sp>
      <p:sp>
        <p:nvSpPr>
          <p:cNvPr id="3" name="Content Placeholder 2">
            <a:extLst>
              <a:ext uri="{FF2B5EF4-FFF2-40B4-BE49-F238E27FC236}">
                <a16:creationId xmlns:a16="http://schemas.microsoft.com/office/drawing/2014/main" id="{38F5321F-1B5C-A5ED-5277-DA94582F88FD}"/>
              </a:ext>
            </a:extLst>
          </p:cNvPr>
          <p:cNvSpPr>
            <a:spLocks noGrp="1"/>
          </p:cNvSpPr>
          <p:nvPr>
            <p:ph sz="half" idx="2"/>
          </p:nvPr>
        </p:nvSpPr>
        <p:spPr>
          <a:xfrm>
            <a:off x="259307" y="1288057"/>
            <a:ext cx="5909715" cy="4752749"/>
          </a:xfrm>
        </p:spPr>
        <p:txBody>
          <a:bodyPr>
            <a:noAutofit/>
          </a:bodyPr>
          <a:lstStyle/>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Housing</a:t>
            </a:r>
            <a:r>
              <a:rPr lang="en-US" sz="1800" dirty="0">
                <a:solidFill>
                  <a:srgbClr val="000000"/>
                </a:solidFill>
                <a:effectLst/>
                <a:latin typeface="Segoe UI" panose="020B0502040204020203" pitchFamily="34" charset="0"/>
                <a:ea typeface="Times New Roman" panose="02020603050405020304" pitchFamily="18" charset="0"/>
              </a:rPr>
              <a:t>: Emphasized the importance of affordable housing, indicating a need for jobs in this sector.</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Manufacturing</a:t>
            </a:r>
            <a:r>
              <a:rPr lang="en-US" sz="1800" dirty="0">
                <a:solidFill>
                  <a:srgbClr val="000000"/>
                </a:solidFill>
                <a:effectLst/>
                <a:latin typeface="Segoe UI" panose="020B0502040204020203" pitchFamily="34" charset="0"/>
                <a:ea typeface="Times New Roman" panose="02020603050405020304" pitchFamily="18" charset="0"/>
              </a:rPr>
              <a:t>: Cited as an important industry, including manufacturing related to aerospace and consumer products.</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Community Services/Resources</a:t>
            </a:r>
            <a:r>
              <a:rPr lang="en-US" sz="1800" dirty="0">
                <a:solidFill>
                  <a:srgbClr val="000000"/>
                </a:solidFill>
                <a:effectLst/>
                <a:latin typeface="Segoe UI" panose="020B0502040204020203" pitchFamily="34" charset="0"/>
                <a:ea typeface="Times New Roman" panose="02020603050405020304" pitchFamily="18" charset="0"/>
              </a:rPr>
              <a:t>: Identified the importance of supporting jobs in community-based and non-profit organizations, social services, and human services.</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Healthcare</a:t>
            </a:r>
            <a:r>
              <a:rPr lang="en-US" sz="1800" dirty="0">
                <a:solidFill>
                  <a:srgbClr val="000000"/>
                </a:solidFill>
                <a:effectLst/>
                <a:latin typeface="Segoe UI" panose="020B0502040204020203" pitchFamily="34" charset="0"/>
                <a:ea typeface="Times New Roman" panose="02020603050405020304" pitchFamily="18" charset="0"/>
              </a:rPr>
              <a:t>: The healthcare sector, including mental health services, was highlighted as an area for potential job growth.</a:t>
            </a:r>
            <a:endParaRPr lang="en-US" sz="1800" dirty="0">
              <a:effectLst/>
              <a:latin typeface="Times New Roman" panose="02020603050405020304" pitchFamily="18" charset="0"/>
              <a:ea typeface="Times New Roman" panose="02020603050405020304" pitchFamily="18" charset="0"/>
            </a:endParaRPr>
          </a:p>
        </p:txBody>
      </p:sp>
      <p:sp>
        <p:nvSpPr>
          <p:cNvPr id="6" name="Content Placeholder 5">
            <a:extLst>
              <a:ext uri="{FF2B5EF4-FFF2-40B4-BE49-F238E27FC236}">
                <a16:creationId xmlns:a16="http://schemas.microsoft.com/office/drawing/2014/main" id="{EC15FAFF-D96F-5549-97C0-1F7ABFBB24FB}"/>
              </a:ext>
            </a:extLst>
          </p:cNvPr>
          <p:cNvSpPr>
            <a:spLocks noGrp="1"/>
          </p:cNvSpPr>
          <p:nvPr>
            <p:ph sz="quarter" idx="4"/>
          </p:nvPr>
        </p:nvSpPr>
        <p:spPr>
          <a:xfrm>
            <a:off x="6169023" y="1288057"/>
            <a:ext cx="5431573" cy="4752749"/>
          </a:xfrm>
        </p:spPr>
        <p:txBody>
          <a:bodyPr>
            <a:noAutofit/>
          </a:bodyPr>
          <a:lstStyle/>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Green Industries</a:t>
            </a:r>
            <a:r>
              <a:rPr lang="en-US" sz="1800" dirty="0">
                <a:solidFill>
                  <a:srgbClr val="000000"/>
                </a:solidFill>
                <a:effectLst/>
                <a:latin typeface="Segoe UI" panose="020B0502040204020203" pitchFamily="34" charset="0"/>
                <a:ea typeface="Times New Roman" panose="02020603050405020304" pitchFamily="18" charset="0"/>
              </a:rPr>
              <a:t>: Need to support and grow green industries like solar and wind power, suggesting a desire for jobs that align with environmental sustainability.</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Small Business and Entrepreneurship</a:t>
            </a:r>
            <a:r>
              <a:rPr lang="en-US" sz="1800" dirty="0">
                <a:solidFill>
                  <a:srgbClr val="000000"/>
                </a:solidFill>
                <a:effectLst/>
                <a:latin typeface="Segoe UI" panose="020B0502040204020203" pitchFamily="34" charset="0"/>
                <a:ea typeface="Times New Roman" panose="02020603050405020304" pitchFamily="18" charset="0"/>
              </a:rPr>
              <a:t>: Support for small businesses and promoting entrepreneurship was also emphasized.</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Education and Training</a:t>
            </a:r>
            <a:r>
              <a:rPr lang="en-US" sz="1800" dirty="0">
                <a:solidFill>
                  <a:srgbClr val="000000"/>
                </a:solidFill>
                <a:effectLst/>
                <a:latin typeface="Segoe UI" panose="020B0502040204020203" pitchFamily="34" charset="0"/>
                <a:ea typeface="Times New Roman" panose="02020603050405020304" pitchFamily="18" charset="0"/>
              </a:rPr>
              <a:t>: Indicated need for jobs related to education and vocational training.</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Consumer Products and Services</a:t>
            </a:r>
            <a:r>
              <a:rPr lang="en-US" sz="1800" dirty="0">
                <a:solidFill>
                  <a:srgbClr val="000000"/>
                </a:solidFill>
                <a:effectLst/>
                <a:latin typeface="Segoe UI" panose="020B0502040204020203" pitchFamily="34" charset="0"/>
                <a:ea typeface="Times New Roman" panose="02020603050405020304" pitchFamily="18" charset="0"/>
              </a:rPr>
              <a:t>: Need to support industries related to consumer products and services, including restaurants and nail salons.</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5306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4DB18A-8E73-1489-F334-FDFA3ADD396F}"/>
              </a:ext>
            </a:extLst>
          </p:cNvPr>
          <p:cNvSpPr>
            <a:spLocks noGrp="1"/>
          </p:cNvSpPr>
          <p:nvPr>
            <p:ph type="title"/>
          </p:nvPr>
        </p:nvSpPr>
        <p:spPr/>
        <p:txBody>
          <a:bodyPr/>
          <a:lstStyle/>
          <a:p>
            <a:endParaRPr lang="en-US"/>
          </a:p>
        </p:txBody>
      </p:sp>
      <p:graphicFrame>
        <p:nvGraphicFramePr>
          <p:cNvPr id="5" name="Chart 4">
            <a:extLst>
              <a:ext uri="{FF2B5EF4-FFF2-40B4-BE49-F238E27FC236}">
                <a16:creationId xmlns:a16="http://schemas.microsoft.com/office/drawing/2014/main" id="{E206043B-D4AF-FE6D-16FB-891846E19BF8}"/>
              </a:ext>
            </a:extLst>
          </p:cNvPr>
          <p:cNvGraphicFramePr>
            <a:graphicFrameLocks/>
          </p:cNvGraphicFramePr>
          <p:nvPr>
            <p:extLst>
              <p:ext uri="{D42A27DB-BD31-4B8C-83A1-F6EECF244321}">
                <p14:modId xmlns:p14="http://schemas.microsoft.com/office/powerpoint/2010/main" val="1788811055"/>
              </p:ext>
            </p:extLst>
          </p:nvPr>
        </p:nvGraphicFramePr>
        <p:xfrm>
          <a:off x="-635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93307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4600" i="0" kern="1200">
                <a:solidFill>
                  <a:schemeClr val="tx1"/>
                </a:solidFill>
                <a:latin typeface="+mj-lt"/>
                <a:ea typeface="+mj-ea"/>
                <a:cs typeface="+mj-cs"/>
              </a:rPr>
              <a:t>What are the main barriers restricting you/members of your community from accessing training opportunities in Orange County?</a:t>
            </a:r>
          </a:p>
        </p:txBody>
      </p:sp>
    </p:spTree>
    <p:extLst>
      <p:ext uri="{BB962C8B-B14F-4D97-AF65-F5344CB8AC3E}">
        <p14:creationId xmlns:p14="http://schemas.microsoft.com/office/powerpoint/2010/main" val="1821353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3C3C6B04-2ED2-4FB4-B424-09375D8FF2C2}"/>
              </a:ext>
            </a:extLst>
          </p:cNvPr>
          <p:cNvGraphicFramePr>
            <a:graphicFrameLocks/>
          </p:cNvGraphicFramePr>
          <p:nvPr>
            <p:extLst>
              <p:ext uri="{D42A27DB-BD31-4B8C-83A1-F6EECF244321}">
                <p14:modId xmlns:p14="http://schemas.microsoft.com/office/powerpoint/2010/main" val="2360902839"/>
              </p:ext>
            </p:extLst>
          </p:nvPr>
        </p:nvGraphicFramePr>
        <p:xfrm>
          <a:off x="0"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9478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4600" i="0" kern="1200">
                <a:solidFill>
                  <a:schemeClr val="tx1"/>
                </a:solidFill>
                <a:latin typeface="+mj-lt"/>
                <a:ea typeface="+mj-ea"/>
                <a:cs typeface="+mj-cs"/>
              </a:rPr>
              <a:t>Are there underinvested occupations or talents in your community that, with additional support, could develop into high-quality jobs?</a:t>
            </a:r>
          </a:p>
        </p:txBody>
      </p:sp>
    </p:spTree>
    <p:extLst>
      <p:ext uri="{BB962C8B-B14F-4D97-AF65-F5344CB8AC3E}">
        <p14:creationId xmlns:p14="http://schemas.microsoft.com/office/powerpoint/2010/main" val="98371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2D94BB57-E382-4AEF-9C01-8A3A3E303A46}"/>
              </a:ext>
            </a:extLst>
          </p:cNvPr>
          <p:cNvGraphicFramePr>
            <a:graphicFrameLocks/>
          </p:cNvGraphicFramePr>
          <p:nvPr>
            <p:extLst>
              <p:ext uri="{D42A27DB-BD31-4B8C-83A1-F6EECF244321}">
                <p14:modId xmlns:p14="http://schemas.microsoft.com/office/powerpoint/2010/main" val="198992588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91818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8100" i="0" kern="1200">
                <a:solidFill>
                  <a:schemeClr val="tx1"/>
                </a:solidFill>
                <a:latin typeface="+mj-lt"/>
                <a:ea typeface="+mj-ea"/>
                <a:cs typeface="+mj-cs"/>
              </a:rPr>
              <a:t>If yes, which occupations or talents are they?</a:t>
            </a:r>
          </a:p>
        </p:txBody>
      </p:sp>
    </p:spTree>
    <p:extLst>
      <p:ext uri="{BB962C8B-B14F-4D97-AF65-F5344CB8AC3E}">
        <p14:creationId xmlns:p14="http://schemas.microsoft.com/office/powerpoint/2010/main" val="2234888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BC6D-2DE9-B372-C468-52C55258FE16}"/>
              </a:ext>
            </a:extLst>
          </p:cNvPr>
          <p:cNvSpPr>
            <a:spLocks noGrp="1"/>
          </p:cNvSpPr>
          <p:nvPr>
            <p:ph type="title"/>
          </p:nvPr>
        </p:nvSpPr>
        <p:spPr>
          <a:xfrm>
            <a:off x="838200" y="111351"/>
            <a:ext cx="10515600" cy="1325563"/>
          </a:xfrm>
        </p:spPr>
        <p:txBody>
          <a:bodyPr/>
          <a:lstStyle/>
          <a:p>
            <a:r>
              <a:rPr lang="en-US" b="1" dirty="0"/>
              <a:t>Responses </a:t>
            </a:r>
            <a:r>
              <a:rPr lang="en-US" sz="2400" b="1" dirty="0"/>
              <a:t>(*N = 1,073)</a:t>
            </a:r>
            <a:endParaRPr lang="en-US" b="1" dirty="0"/>
          </a:p>
        </p:txBody>
      </p:sp>
      <p:sp>
        <p:nvSpPr>
          <p:cNvPr id="3" name="Content Placeholder 2">
            <a:extLst>
              <a:ext uri="{FF2B5EF4-FFF2-40B4-BE49-F238E27FC236}">
                <a16:creationId xmlns:a16="http://schemas.microsoft.com/office/drawing/2014/main" id="{38F5321F-1B5C-A5ED-5277-DA94582F88FD}"/>
              </a:ext>
            </a:extLst>
          </p:cNvPr>
          <p:cNvSpPr>
            <a:spLocks noGrp="1"/>
          </p:cNvSpPr>
          <p:nvPr>
            <p:ph sz="half" idx="2"/>
          </p:nvPr>
        </p:nvSpPr>
        <p:spPr>
          <a:xfrm>
            <a:off x="407538" y="1177606"/>
            <a:ext cx="5761486" cy="4752749"/>
          </a:xfrm>
        </p:spPr>
        <p:txBody>
          <a:bodyPr>
            <a:noAutofit/>
          </a:bodyPr>
          <a:lstStyle/>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Education and Teaching</a:t>
            </a:r>
            <a:r>
              <a:rPr lang="en-US" sz="1600" dirty="0">
                <a:solidFill>
                  <a:srgbClr val="000000"/>
                </a:solidFill>
                <a:effectLst/>
                <a:latin typeface="Segoe UI" panose="020B0502040204020203" pitchFamily="34" charset="0"/>
                <a:ea typeface="Times New Roman" panose="02020603050405020304" pitchFamily="18" charset="0"/>
              </a:rPr>
              <a:t>: Identified teachers, tutors, and education technology as areas that need more investment. There are suggestions to support individuals who are tutoring from home to get licensed and build tutoring centers.</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Arts and Crafts</a:t>
            </a:r>
            <a:r>
              <a:rPr lang="en-US" sz="1600" dirty="0">
                <a:solidFill>
                  <a:srgbClr val="000000"/>
                </a:solidFill>
                <a:effectLst/>
                <a:latin typeface="Segoe UI" panose="020B0502040204020203" pitchFamily="34" charset="0"/>
                <a:ea typeface="Times New Roman" panose="02020603050405020304" pitchFamily="18" charset="0"/>
              </a:rPr>
              <a:t>: Artists and craftspeople in these communities could potentially turn their skills into a profitable business if they had the right support. This includes painters, musicians, and individuals with skills in handcrafts.</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Culinary Skills</a:t>
            </a:r>
            <a:r>
              <a:rPr lang="en-US" sz="1600" dirty="0">
                <a:solidFill>
                  <a:srgbClr val="000000"/>
                </a:solidFill>
                <a:effectLst/>
                <a:latin typeface="Segoe UI" panose="020B0502040204020203" pitchFamily="34" charset="0"/>
                <a:ea typeface="Times New Roman" panose="02020603050405020304" pitchFamily="18" charset="0"/>
              </a:rPr>
              <a:t>: Chefs and individuals into cooking and baking feature prominently in the responses. This includes individuals who run small-scale catering services from home and those who have started businesses based on their love for cooking.</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Healthcare</a:t>
            </a:r>
            <a:r>
              <a:rPr lang="en-US" sz="1600" dirty="0">
                <a:solidFill>
                  <a:srgbClr val="000000"/>
                </a:solidFill>
                <a:effectLst/>
                <a:latin typeface="Segoe UI" panose="020B0502040204020203" pitchFamily="34" charset="0"/>
                <a:ea typeface="Times New Roman" panose="02020603050405020304" pitchFamily="18" charset="0"/>
              </a:rPr>
              <a:t>: Mention healthcare-related jobs, including caregivers, health workers, and mental health professionals.</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Construction and Technical Jobs</a:t>
            </a:r>
            <a:r>
              <a:rPr lang="en-US" sz="1600" dirty="0">
                <a:solidFill>
                  <a:srgbClr val="000000"/>
                </a:solidFill>
                <a:effectLst/>
                <a:latin typeface="Segoe UI" panose="020B0502040204020203" pitchFamily="34" charset="0"/>
                <a:ea typeface="Times New Roman" panose="02020603050405020304" pitchFamily="18" charset="0"/>
              </a:rPr>
              <a:t>: Identified as potential for high-quality jobs with more investment and support.</a:t>
            </a:r>
            <a:endParaRPr lang="en-US" sz="1600" dirty="0">
              <a:effectLst/>
              <a:latin typeface="Times New Roman" panose="02020603050405020304" pitchFamily="18" charset="0"/>
              <a:ea typeface="Times New Roman" panose="02020603050405020304" pitchFamily="18" charset="0"/>
            </a:endParaRPr>
          </a:p>
        </p:txBody>
      </p:sp>
      <p:sp>
        <p:nvSpPr>
          <p:cNvPr id="6" name="Content Placeholder 5">
            <a:extLst>
              <a:ext uri="{FF2B5EF4-FFF2-40B4-BE49-F238E27FC236}">
                <a16:creationId xmlns:a16="http://schemas.microsoft.com/office/drawing/2014/main" id="{EC15FAFF-D96F-5549-97C0-1F7ABFBB24FB}"/>
              </a:ext>
            </a:extLst>
          </p:cNvPr>
          <p:cNvSpPr>
            <a:spLocks noGrp="1"/>
          </p:cNvSpPr>
          <p:nvPr>
            <p:ph sz="quarter" idx="4"/>
          </p:nvPr>
        </p:nvSpPr>
        <p:spPr>
          <a:xfrm>
            <a:off x="6096000" y="1177605"/>
            <a:ext cx="5615438" cy="4752749"/>
          </a:xfrm>
        </p:spPr>
        <p:txBody>
          <a:bodyPr>
            <a:noAutofit/>
          </a:bodyPr>
          <a:lstStyle/>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Small Business Owners and Entrepreneurs</a:t>
            </a:r>
            <a:r>
              <a:rPr lang="en-US" sz="1600" dirty="0">
                <a:solidFill>
                  <a:srgbClr val="000000"/>
                </a:solidFill>
                <a:effectLst/>
                <a:latin typeface="Segoe UI" panose="020B0502040204020203" pitchFamily="34" charset="0"/>
                <a:ea typeface="Times New Roman" panose="02020603050405020304" pitchFamily="18" charset="0"/>
              </a:rPr>
              <a:t>: </a:t>
            </a:r>
            <a:r>
              <a:rPr lang="en-US" sz="1600" dirty="0">
                <a:solidFill>
                  <a:srgbClr val="000000"/>
                </a:solidFill>
                <a:latin typeface="Segoe UI" panose="020B0502040204020203" pitchFamily="34" charset="0"/>
                <a:ea typeface="Times New Roman" panose="02020603050405020304" pitchFamily="18" charset="0"/>
              </a:rPr>
              <a:t>M</a:t>
            </a:r>
            <a:r>
              <a:rPr lang="en-US" sz="1600" dirty="0">
                <a:solidFill>
                  <a:srgbClr val="000000"/>
                </a:solidFill>
                <a:effectLst/>
                <a:latin typeface="Segoe UI" panose="020B0502040204020203" pitchFamily="34" charset="0"/>
                <a:ea typeface="Times New Roman" panose="02020603050405020304" pitchFamily="18" charset="0"/>
              </a:rPr>
              <a:t>ention of individuals who have started their own businesses, including those involved in selling food, clothing, and other items. They could potentially expand and formalize their businesses with the right support.</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Counseling and Social Work</a:t>
            </a:r>
            <a:r>
              <a:rPr lang="en-US" sz="1600" dirty="0">
                <a:solidFill>
                  <a:srgbClr val="000000"/>
                </a:solidFill>
                <a:effectLst/>
                <a:latin typeface="Segoe UI" panose="020B0502040204020203" pitchFamily="34" charset="0"/>
                <a:ea typeface="Times New Roman" panose="02020603050405020304" pitchFamily="18" charset="0"/>
              </a:rPr>
              <a:t>: Mentioned as being underinvested, particularly in the areas of mental health and working with at-risk youth.</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Childcare</a:t>
            </a:r>
            <a:r>
              <a:rPr lang="en-US" sz="1600" dirty="0">
                <a:solidFill>
                  <a:srgbClr val="000000"/>
                </a:solidFill>
                <a:effectLst/>
                <a:latin typeface="Segoe UI" panose="020B0502040204020203" pitchFamily="34" charset="0"/>
                <a:ea typeface="Times New Roman" panose="02020603050405020304" pitchFamily="18" charset="0"/>
              </a:rPr>
              <a:t>: Babysitters and childcare providers are mentioned as underinvested occupations that could develop into high-quality jobs.</a:t>
            </a:r>
          </a:p>
          <a:p>
            <a:pPr marL="0" marR="0" lvl="0" indent="0">
              <a:spcBef>
                <a:spcPts val="0"/>
              </a:spcBef>
              <a:spcAft>
                <a:spcPts val="0"/>
              </a:spcAft>
              <a:buNone/>
              <a:tabLst>
                <a:tab pos="457200" algn="l"/>
              </a:tabLst>
            </a:pP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Community Service and Advocacy</a:t>
            </a:r>
            <a:r>
              <a:rPr lang="en-US" sz="1600" dirty="0">
                <a:solidFill>
                  <a:srgbClr val="000000"/>
                </a:solidFill>
                <a:effectLst/>
                <a:latin typeface="Segoe UI" panose="020B0502040204020203" pitchFamily="34" charset="0"/>
                <a:ea typeface="Times New Roman" panose="02020603050405020304" pitchFamily="18" charset="0"/>
              </a:rPr>
              <a:t>: Community service jobs, including community health workers, case workers for the unhoused, and community advocates.</a:t>
            </a:r>
          </a:p>
          <a:p>
            <a:pPr marL="0" marR="0" lvl="0" indent="0">
              <a:spcBef>
                <a:spcPts val="0"/>
              </a:spcBef>
              <a:spcAft>
                <a:spcPts val="0"/>
              </a:spcAft>
              <a:buNone/>
              <a:tabLst>
                <a:tab pos="457200" algn="l"/>
              </a:tabLst>
            </a:pPr>
            <a:endParaRPr lang="en-US" sz="1600" dirty="0">
              <a:solidFill>
                <a:srgbClr val="000000"/>
              </a:solidFill>
              <a:effectLst/>
              <a:latin typeface="Segoe UI" panose="020B0502040204020203" pitchFamily="34" charset="0"/>
              <a:ea typeface="Times New Roman" panose="02020603050405020304" pitchFamily="18" charset="0"/>
            </a:endParaRPr>
          </a:p>
          <a:p>
            <a:pPr marL="342900" indent="-342900">
              <a:spcBef>
                <a:spcPts val="0"/>
              </a:spcBef>
              <a:tabLst>
                <a:tab pos="457200" algn="l"/>
              </a:tabLst>
            </a:pPr>
            <a:r>
              <a:rPr lang="en-US" sz="1600" b="1" dirty="0">
                <a:solidFill>
                  <a:srgbClr val="000000"/>
                </a:solidFill>
                <a:effectLst/>
                <a:latin typeface="Segoe UI" panose="020B0502040204020203" pitchFamily="34" charset="0"/>
                <a:ea typeface="Times New Roman" panose="02020603050405020304" pitchFamily="18" charset="0"/>
              </a:rPr>
              <a:t>Other Specific Occupations</a:t>
            </a:r>
            <a:r>
              <a:rPr lang="en-US" sz="1600" dirty="0">
                <a:solidFill>
                  <a:srgbClr val="000000"/>
                </a:solidFill>
                <a:effectLst/>
                <a:latin typeface="Segoe UI" panose="020B0502040204020203" pitchFamily="34" charset="0"/>
                <a:ea typeface="Times New Roman" panose="02020603050405020304" pitchFamily="18" charset="0"/>
              </a:rPr>
              <a:t>: Additional occupations mentioned include barbers, daycare workers, public speaker</a:t>
            </a:r>
            <a:r>
              <a:rPr lang="en-US" sz="1800" dirty="0">
                <a:solidFill>
                  <a:srgbClr val="000000"/>
                </a:solidFill>
                <a:effectLst/>
                <a:latin typeface="Segoe UI" panose="020B0502040204020203" pitchFamily="34" charset="0"/>
                <a:ea typeface="Times New Roman" panose="02020603050405020304" pitchFamily="18" charset="0"/>
              </a:rPr>
              <a:t>s, </a:t>
            </a:r>
            <a:r>
              <a:rPr lang="en-US" sz="1600" dirty="0">
                <a:solidFill>
                  <a:srgbClr val="000000"/>
                </a:solidFill>
                <a:effectLst/>
                <a:latin typeface="Segoe UI" panose="020B0502040204020203" pitchFamily="34" charset="0"/>
                <a:ea typeface="Times New Roman" panose="02020603050405020304" pitchFamily="18" charset="0"/>
              </a:rPr>
              <a:t>and positions within the hospitality industry.</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3347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7200" i="0" kern="1200">
                <a:solidFill>
                  <a:schemeClr val="tx1"/>
                </a:solidFill>
                <a:latin typeface="+mj-lt"/>
                <a:ea typeface="+mj-ea"/>
                <a:cs typeface="+mj-cs"/>
              </a:rPr>
              <a:t>Have you ever thought about starting your own business?</a:t>
            </a:r>
          </a:p>
        </p:txBody>
      </p:sp>
    </p:spTree>
    <p:extLst>
      <p:ext uri="{BB962C8B-B14F-4D97-AF65-F5344CB8AC3E}">
        <p14:creationId xmlns:p14="http://schemas.microsoft.com/office/powerpoint/2010/main" val="4087309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42E0B2A2-CB1C-423D-8177-50DDF136BB84}"/>
              </a:ext>
            </a:extLst>
          </p:cNvPr>
          <p:cNvGraphicFramePr>
            <a:graphicFrameLocks/>
          </p:cNvGraphicFramePr>
          <p:nvPr>
            <p:extLst>
              <p:ext uri="{D42A27DB-BD31-4B8C-83A1-F6EECF244321}">
                <p14:modId xmlns:p14="http://schemas.microsoft.com/office/powerpoint/2010/main" val="73817804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64115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8100" i="0" kern="1200">
                <a:solidFill>
                  <a:schemeClr val="tx1"/>
                </a:solidFill>
                <a:latin typeface="+mj-lt"/>
                <a:ea typeface="+mj-ea"/>
                <a:cs typeface="+mj-cs"/>
              </a:rPr>
              <a:t>If yes, what happened to your business?</a:t>
            </a:r>
          </a:p>
        </p:txBody>
      </p:sp>
    </p:spTree>
    <p:extLst>
      <p:ext uri="{BB962C8B-B14F-4D97-AF65-F5344CB8AC3E}">
        <p14:creationId xmlns:p14="http://schemas.microsoft.com/office/powerpoint/2010/main" val="22652843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BC6D-2DE9-B372-C468-52C55258FE16}"/>
              </a:ext>
            </a:extLst>
          </p:cNvPr>
          <p:cNvSpPr>
            <a:spLocks noGrp="1"/>
          </p:cNvSpPr>
          <p:nvPr>
            <p:ph type="title"/>
          </p:nvPr>
        </p:nvSpPr>
        <p:spPr>
          <a:xfrm>
            <a:off x="838200" y="111351"/>
            <a:ext cx="10515600" cy="1325563"/>
          </a:xfrm>
        </p:spPr>
        <p:txBody>
          <a:bodyPr/>
          <a:lstStyle/>
          <a:p>
            <a:r>
              <a:rPr lang="en-US" b="1" dirty="0"/>
              <a:t>Responses </a:t>
            </a:r>
            <a:r>
              <a:rPr lang="en-US" sz="2400" b="1" dirty="0"/>
              <a:t>(*N = 629)</a:t>
            </a:r>
            <a:endParaRPr lang="en-US" b="1" dirty="0"/>
          </a:p>
        </p:txBody>
      </p:sp>
      <p:sp>
        <p:nvSpPr>
          <p:cNvPr id="3" name="Content Placeholder 2">
            <a:extLst>
              <a:ext uri="{FF2B5EF4-FFF2-40B4-BE49-F238E27FC236}">
                <a16:creationId xmlns:a16="http://schemas.microsoft.com/office/drawing/2014/main" id="{38F5321F-1B5C-A5ED-5277-DA94582F88FD}"/>
              </a:ext>
            </a:extLst>
          </p:cNvPr>
          <p:cNvSpPr>
            <a:spLocks noGrp="1"/>
          </p:cNvSpPr>
          <p:nvPr>
            <p:ph sz="half" idx="2"/>
          </p:nvPr>
        </p:nvSpPr>
        <p:spPr>
          <a:xfrm>
            <a:off x="407538" y="1177606"/>
            <a:ext cx="5761486" cy="4752749"/>
          </a:xfrm>
        </p:spPr>
        <p:txBody>
          <a:bodyPr>
            <a:noAutofit/>
          </a:bodyPr>
          <a:lstStyle/>
          <a:p>
            <a:pPr>
              <a:spcBef>
                <a:spcPts val="0"/>
              </a:spcBef>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Lack of Financial Resources:</a:t>
            </a:r>
            <a:r>
              <a:rPr lang="en-US" sz="1800" dirty="0">
                <a:solidFill>
                  <a:srgbClr val="000000"/>
                </a:solidFill>
                <a:effectLst/>
                <a:latin typeface="Segoe UI" panose="020B0502040204020203" pitchFamily="34" charset="0"/>
                <a:ea typeface="Times New Roman" panose="02020603050405020304" pitchFamily="18" charset="0"/>
              </a:rPr>
              <a:t> Not having enough money or capital to start a business. High costs, notably for rent and initial setup, were frequently mentioned. Also mention of difficulties in obtaining loans or other financial support.</a:t>
            </a:r>
          </a:p>
          <a:p>
            <a:pPr marL="0" indent="0">
              <a:spcBef>
                <a:spcPts val="0"/>
              </a:spcBef>
              <a:buNone/>
              <a:tabLst>
                <a:tab pos="457200" algn="l"/>
              </a:tabLst>
            </a:pPr>
            <a:endParaRPr lang="en-US" sz="1800" dirty="0">
              <a:effectLst/>
              <a:latin typeface="Times New Roman" panose="02020603050405020304" pitchFamily="18" charset="0"/>
              <a:ea typeface="Times New Roman" panose="02020603050405020304" pitchFamily="18" charset="0"/>
            </a:endParaRPr>
          </a:p>
          <a:p>
            <a:pPr>
              <a:spcBef>
                <a:spcPts val="0"/>
              </a:spcBef>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Lack of Knowledge or Support:</a:t>
            </a:r>
            <a:r>
              <a:rPr lang="en-US" sz="1800" dirty="0">
                <a:solidFill>
                  <a:srgbClr val="000000"/>
                </a:solidFill>
                <a:effectLst/>
                <a:latin typeface="Segoe UI" panose="020B0502040204020203" pitchFamily="34" charset="0"/>
                <a:ea typeface="Times New Roman" panose="02020603050405020304" pitchFamily="18" charset="0"/>
              </a:rPr>
              <a:t> </a:t>
            </a:r>
            <a:r>
              <a:rPr lang="en-US" sz="1800" dirty="0">
                <a:solidFill>
                  <a:srgbClr val="000000"/>
                </a:solidFill>
                <a:latin typeface="Segoe UI" panose="020B0502040204020203" pitchFamily="34" charset="0"/>
                <a:ea typeface="Times New Roman" panose="02020603050405020304" pitchFamily="18" charset="0"/>
              </a:rPr>
              <a:t>Lack </a:t>
            </a:r>
            <a:r>
              <a:rPr lang="en-US" sz="1800" dirty="0">
                <a:solidFill>
                  <a:srgbClr val="000000"/>
                </a:solidFill>
                <a:effectLst/>
                <a:latin typeface="Segoe UI" panose="020B0502040204020203" pitchFamily="34" charset="0"/>
                <a:ea typeface="Times New Roman" panose="02020603050405020304" pitchFamily="18" charset="0"/>
              </a:rPr>
              <a:t>the know-how or understanding to start a business and didn't know where to begin. They cited a lack of guidance, mentorship, and access to helpful resources. Some also mentioned a lack of legal support or understanding of the legal requirements.</a:t>
            </a:r>
          </a:p>
          <a:p>
            <a:pPr marL="0" indent="0">
              <a:spcBef>
                <a:spcPts val="0"/>
              </a:spcBef>
              <a:buNone/>
              <a:tabLst>
                <a:tab pos="457200" algn="l"/>
              </a:tabLst>
            </a:pPr>
            <a:endParaRPr lang="en-US" sz="1800" dirty="0">
              <a:effectLst/>
              <a:latin typeface="Times New Roman" panose="02020603050405020304" pitchFamily="18" charset="0"/>
              <a:ea typeface="Times New Roman" panose="02020603050405020304" pitchFamily="18" charset="0"/>
            </a:endParaRPr>
          </a:p>
          <a:p>
            <a:pPr>
              <a:spcBef>
                <a:spcPts val="0"/>
              </a:spcBef>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Language and Cultural Barriers:</a:t>
            </a:r>
            <a:r>
              <a:rPr lang="en-US" sz="1800" dirty="0">
                <a:solidFill>
                  <a:srgbClr val="000000"/>
                </a:solidFill>
                <a:effectLst/>
                <a:latin typeface="Segoe UI" panose="020B0502040204020203" pitchFamily="34" charset="0"/>
                <a:ea typeface="Times New Roman" panose="02020603050405020304" pitchFamily="18" charset="0"/>
              </a:rPr>
              <a:t> Difficulties due to language barriers or a lack of services in their native language.</a:t>
            </a:r>
          </a:p>
          <a:p>
            <a:pPr marL="0" indent="0">
              <a:spcBef>
                <a:spcPts val="0"/>
              </a:spcBef>
              <a:buNone/>
              <a:tabLst>
                <a:tab pos="457200" algn="l"/>
              </a:tabLst>
            </a:pPr>
            <a:endParaRPr lang="en-US" sz="1800" dirty="0">
              <a:effectLst/>
              <a:latin typeface="Times New Roman" panose="02020603050405020304" pitchFamily="18" charset="0"/>
              <a:ea typeface="Times New Roman" panose="02020603050405020304" pitchFamily="18" charset="0"/>
            </a:endParaRPr>
          </a:p>
          <a:p>
            <a:pPr>
              <a:spcBef>
                <a:spcPts val="0"/>
              </a:spcBef>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Time Constraints:</a:t>
            </a:r>
            <a:r>
              <a:rPr lang="en-US" sz="1800" dirty="0">
                <a:solidFill>
                  <a:srgbClr val="000000"/>
                </a:solidFill>
                <a:effectLst/>
                <a:latin typeface="Segoe UI" panose="020B0502040204020203" pitchFamily="34" charset="0"/>
                <a:ea typeface="Times New Roman" panose="02020603050405020304" pitchFamily="18" charset="0"/>
              </a:rPr>
              <a:t> Not having enough time to dedicate to starting and managing a business, often due to other work or family commitments.</a:t>
            </a:r>
            <a:endParaRPr lang="en-US" sz="1800" dirty="0">
              <a:effectLst/>
              <a:latin typeface="Times New Roman" panose="02020603050405020304" pitchFamily="18" charset="0"/>
              <a:ea typeface="Times New Roman" panose="02020603050405020304" pitchFamily="18" charset="0"/>
            </a:endParaRPr>
          </a:p>
        </p:txBody>
      </p:sp>
      <p:sp>
        <p:nvSpPr>
          <p:cNvPr id="6" name="Content Placeholder 5">
            <a:extLst>
              <a:ext uri="{FF2B5EF4-FFF2-40B4-BE49-F238E27FC236}">
                <a16:creationId xmlns:a16="http://schemas.microsoft.com/office/drawing/2014/main" id="{EC15FAFF-D96F-5549-97C0-1F7ABFBB24FB}"/>
              </a:ext>
            </a:extLst>
          </p:cNvPr>
          <p:cNvSpPr>
            <a:spLocks noGrp="1"/>
          </p:cNvSpPr>
          <p:nvPr>
            <p:ph sz="quarter" idx="4"/>
          </p:nvPr>
        </p:nvSpPr>
        <p:spPr>
          <a:xfrm>
            <a:off x="6096000" y="1143888"/>
            <a:ext cx="5615438" cy="4752749"/>
          </a:xfrm>
        </p:spPr>
        <p:txBody>
          <a:bodyPr>
            <a:noAutofit/>
          </a:bodyPr>
          <a:lstStyle/>
          <a:p>
            <a:pPr>
              <a:spcBef>
                <a:spcPts val="0"/>
              </a:spcBef>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Business Risks and Market Conditions:</a:t>
            </a:r>
            <a:r>
              <a:rPr lang="en-US" sz="1800" dirty="0">
                <a:solidFill>
                  <a:srgbClr val="000000"/>
                </a:solidFill>
                <a:effectLst/>
                <a:latin typeface="Segoe UI" panose="020B0502040204020203" pitchFamily="34" charset="0"/>
                <a:ea typeface="Times New Roman" panose="02020603050405020304" pitchFamily="18" charset="0"/>
              </a:rPr>
              <a:t> Mention of business risks and unfavorable market conditions as reasons for not starting their business. This included the high risk associated with starting a business, competition, and the impact of the COVID-19 pandemic.</a:t>
            </a:r>
          </a:p>
          <a:p>
            <a:pPr marL="0" indent="0">
              <a:spcBef>
                <a:spcPts val="0"/>
              </a:spcBef>
              <a:buNone/>
              <a:tabLst>
                <a:tab pos="457200" algn="l"/>
              </a:tabLst>
            </a:pPr>
            <a:endParaRPr lang="en-US" sz="1800" dirty="0">
              <a:effectLst/>
              <a:latin typeface="Times New Roman" panose="02020603050405020304" pitchFamily="18" charset="0"/>
              <a:ea typeface="Times New Roman" panose="02020603050405020304" pitchFamily="18" charset="0"/>
            </a:endParaRPr>
          </a:p>
          <a:p>
            <a:pPr>
              <a:spcBef>
                <a:spcPts val="0"/>
              </a:spcBef>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Personal Circumstances:</a:t>
            </a:r>
            <a:r>
              <a:rPr lang="en-US" sz="1800" dirty="0">
                <a:solidFill>
                  <a:srgbClr val="000000"/>
                </a:solidFill>
                <a:effectLst/>
                <a:latin typeface="Segoe UI" panose="020B0502040204020203" pitchFamily="34" charset="0"/>
                <a:ea typeface="Times New Roman" panose="02020603050405020304" pitchFamily="18" charset="0"/>
              </a:rPr>
              <a:t> Such as family issues, illness, or a change in personal circumstances.</a:t>
            </a:r>
          </a:p>
          <a:p>
            <a:pPr marL="0" indent="0">
              <a:spcBef>
                <a:spcPts val="0"/>
              </a:spcBef>
              <a:buNone/>
              <a:tabLst>
                <a:tab pos="457200" algn="l"/>
              </a:tabLst>
            </a:pPr>
            <a:endParaRPr lang="en-US" sz="1800" dirty="0">
              <a:effectLst/>
              <a:latin typeface="Times New Roman" panose="02020603050405020304" pitchFamily="18" charset="0"/>
              <a:ea typeface="Times New Roman" panose="02020603050405020304" pitchFamily="18" charset="0"/>
            </a:endParaRPr>
          </a:p>
          <a:p>
            <a:pPr>
              <a:spcBef>
                <a:spcPts val="0"/>
              </a:spcBef>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Businesses in Progress or Not Yet Started:</a:t>
            </a:r>
            <a:r>
              <a:rPr lang="en-US" sz="1800" dirty="0">
                <a:solidFill>
                  <a:srgbClr val="000000"/>
                </a:solidFill>
                <a:effectLst/>
                <a:latin typeface="Segoe UI" panose="020B0502040204020203" pitchFamily="34" charset="0"/>
                <a:ea typeface="Times New Roman" panose="02020603050405020304" pitchFamily="18" charset="0"/>
              </a:rPr>
              <a:t> Currently in the process of starting a business, have yet to start, or are still considering the idea.</a:t>
            </a:r>
          </a:p>
          <a:p>
            <a:pPr marL="0" indent="0">
              <a:spcBef>
                <a:spcPts val="0"/>
              </a:spcBef>
              <a:buNone/>
              <a:tabLst>
                <a:tab pos="457200" algn="l"/>
              </a:tabLst>
            </a:pPr>
            <a:endParaRPr lang="en-US" sz="1800" dirty="0">
              <a:effectLst/>
              <a:latin typeface="Times New Roman" panose="02020603050405020304" pitchFamily="18" charset="0"/>
              <a:ea typeface="Times New Roman" panose="02020603050405020304" pitchFamily="18" charset="0"/>
            </a:endParaRPr>
          </a:p>
          <a:p>
            <a:pPr>
              <a:spcBef>
                <a:spcPts val="0"/>
              </a:spcBef>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Failed Businesses:</a:t>
            </a:r>
            <a:r>
              <a:rPr lang="en-US" sz="1800" dirty="0">
                <a:solidFill>
                  <a:srgbClr val="000000"/>
                </a:solidFill>
                <a:effectLst/>
                <a:latin typeface="Segoe UI" panose="020B0502040204020203" pitchFamily="34" charset="0"/>
                <a:ea typeface="Times New Roman" panose="02020603050405020304" pitchFamily="18" charset="0"/>
              </a:rPr>
              <a:t> Had started a business, but it had failed for various reasons, including lack of financial support, high costs, and lack of mentorship.</a:t>
            </a:r>
          </a:p>
          <a:p>
            <a:pPr marL="0" indent="0">
              <a:spcBef>
                <a:spcPts val="0"/>
              </a:spcBef>
              <a:buNone/>
              <a:tabLst>
                <a:tab pos="457200" algn="l"/>
              </a:tabLst>
            </a:pPr>
            <a:endParaRPr lang="en-US" sz="1800" dirty="0">
              <a:effectLst/>
              <a:latin typeface="Times New Roman" panose="02020603050405020304" pitchFamily="18" charset="0"/>
              <a:ea typeface="Times New Roman" panose="02020603050405020304" pitchFamily="18" charset="0"/>
            </a:endParaRPr>
          </a:p>
          <a:p>
            <a:pPr>
              <a:spcBef>
                <a:spcPts val="0"/>
              </a:spcBef>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Others:</a:t>
            </a:r>
            <a:r>
              <a:rPr lang="en-US" sz="1800" dirty="0">
                <a:solidFill>
                  <a:srgbClr val="000000"/>
                </a:solidFill>
                <a:effectLst/>
                <a:latin typeface="Segoe UI" panose="020B0502040204020203" pitchFamily="34" charset="0"/>
                <a:ea typeface="Times New Roman" panose="02020603050405020304" pitchFamily="18" charset="0"/>
              </a:rPr>
              <a:t> Specific issues like high taxes, corrupt city officials, and expensive advertising costs.</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8625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F4DD503-9C05-1813-25F6-5C19E8C3E796}"/>
              </a:ext>
            </a:extLst>
          </p:cNvPr>
          <p:cNvSpPr txBox="1"/>
          <p:nvPr/>
        </p:nvSpPr>
        <p:spPr>
          <a:xfrm>
            <a:off x="3048000" y="3244334"/>
            <a:ext cx="6096000" cy="369332"/>
          </a:xfrm>
          <a:prstGeom prst="rect">
            <a:avLst/>
          </a:prstGeom>
          <a:noFill/>
        </p:spPr>
        <p:txBody>
          <a:bodyPr wrap="square">
            <a:spAutoFit/>
          </a:bodyPr>
          <a:lstStyle/>
          <a:p>
            <a:endParaRPr lang="en-US" dirty="0"/>
          </a:p>
        </p:txBody>
      </p:sp>
      <p:graphicFrame>
        <p:nvGraphicFramePr>
          <p:cNvPr id="7" name="Chart 6">
            <a:extLst>
              <a:ext uri="{FF2B5EF4-FFF2-40B4-BE49-F238E27FC236}">
                <a16:creationId xmlns:a16="http://schemas.microsoft.com/office/drawing/2014/main" id="{66818B63-CD5B-E8AD-6811-AAF8B617DB97}"/>
              </a:ext>
            </a:extLst>
          </p:cNvPr>
          <p:cNvGraphicFramePr>
            <a:graphicFrameLocks/>
          </p:cNvGraphicFramePr>
          <p:nvPr>
            <p:extLst>
              <p:ext uri="{D42A27DB-BD31-4B8C-83A1-F6EECF244321}">
                <p14:modId xmlns:p14="http://schemas.microsoft.com/office/powerpoint/2010/main" val="330375303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99654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7200" i="0" kern="1200">
                <a:solidFill>
                  <a:schemeClr val="tx1"/>
                </a:solidFill>
                <a:latin typeface="+mj-lt"/>
                <a:ea typeface="+mj-ea"/>
                <a:cs typeface="+mj-cs"/>
              </a:rPr>
              <a:t>What is the biggest barrier you experienced in starting a business?</a:t>
            </a:r>
          </a:p>
        </p:txBody>
      </p:sp>
    </p:spTree>
    <p:extLst>
      <p:ext uri="{BB962C8B-B14F-4D97-AF65-F5344CB8AC3E}">
        <p14:creationId xmlns:p14="http://schemas.microsoft.com/office/powerpoint/2010/main" val="35631758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BC6D-2DE9-B372-C468-52C55258FE16}"/>
              </a:ext>
            </a:extLst>
          </p:cNvPr>
          <p:cNvSpPr>
            <a:spLocks noGrp="1"/>
          </p:cNvSpPr>
          <p:nvPr>
            <p:ph type="title"/>
          </p:nvPr>
        </p:nvSpPr>
        <p:spPr>
          <a:xfrm>
            <a:off x="838200" y="111351"/>
            <a:ext cx="10515600" cy="1325563"/>
          </a:xfrm>
        </p:spPr>
        <p:txBody>
          <a:bodyPr/>
          <a:lstStyle/>
          <a:p>
            <a:r>
              <a:rPr lang="en-US" b="1" dirty="0"/>
              <a:t>Responses </a:t>
            </a:r>
            <a:r>
              <a:rPr lang="en-US" sz="2400" b="1" dirty="0"/>
              <a:t>(*N = 1,712)</a:t>
            </a:r>
            <a:endParaRPr lang="en-US" b="1" dirty="0"/>
          </a:p>
        </p:txBody>
      </p:sp>
      <p:sp>
        <p:nvSpPr>
          <p:cNvPr id="3" name="Content Placeholder 2">
            <a:extLst>
              <a:ext uri="{FF2B5EF4-FFF2-40B4-BE49-F238E27FC236}">
                <a16:creationId xmlns:a16="http://schemas.microsoft.com/office/drawing/2014/main" id="{38F5321F-1B5C-A5ED-5277-DA94582F88FD}"/>
              </a:ext>
            </a:extLst>
          </p:cNvPr>
          <p:cNvSpPr>
            <a:spLocks noGrp="1"/>
          </p:cNvSpPr>
          <p:nvPr>
            <p:ph sz="half" idx="2"/>
          </p:nvPr>
        </p:nvSpPr>
        <p:spPr>
          <a:xfrm>
            <a:off x="407538" y="1177606"/>
            <a:ext cx="5761486" cy="4752749"/>
          </a:xfrm>
        </p:spPr>
        <p:txBody>
          <a:bodyPr>
            <a:noAutofit/>
          </a:bodyPr>
          <a:lstStyle/>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Access to funding: </a:t>
            </a:r>
            <a:r>
              <a:rPr lang="en-US" sz="1800" dirty="0">
                <a:solidFill>
                  <a:srgbClr val="000000"/>
                </a:solidFill>
                <a:effectLst/>
                <a:latin typeface="Segoe UI" panose="020B0502040204020203" pitchFamily="34" charset="0"/>
                <a:ea typeface="Times New Roman" panose="02020603050405020304" pitchFamily="18" charset="0"/>
              </a:rPr>
              <a:t>A significant number of respondents found financial resources a major obstacle in starting their business.</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Lack of networks and mentors: </a:t>
            </a:r>
            <a:r>
              <a:rPr lang="en-US" sz="1800" dirty="0">
                <a:solidFill>
                  <a:srgbClr val="000000"/>
                </a:solidFill>
                <a:effectLst/>
                <a:latin typeface="Segoe UI" panose="020B0502040204020203" pitchFamily="34" charset="0"/>
                <a:ea typeface="Times New Roman" panose="02020603050405020304" pitchFamily="18" charset="0"/>
              </a:rPr>
              <a:t>Many respondents felt they lacked adequate support or professional networks, which could offer guidance and opportunities essential for their businesses.</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Complicated legal and regulatory environment: </a:t>
            </a:r>
            <a:r>
              <a:rPr lang="en-US" sz="1800" dirty="0">
                <a:solidFill>
                  <a:srgbClr val="000000"/>
                </a:solidFill>
                <a:effectLst/>
                <a:latin typeface="Segoe UI" panose="020B0502040204020203" pitchFamily="34" charset="0"/>
                <a:ea typeface="Times New Roman" panose="02020603050405020304" pitchFamily="18" charset="0"/>
              </a:rPr>
              <a:t>A considerable number of respondents mentioned the complexities of laws and regulations as a significant barrier.</a:t>
            </a:r>
            <a:endParaRPr lang="en-US" sz="1800" dirty="0">
              <a:effectLst/>
              <a:latin typeface="Times New Roman" panose="02020603050405020304" pitchFamily="18" charset="0"/>
              <a:ea typeface="Times New Roman" panose="02020603050405020304" pitchFamily="18" charset="0"/>
            </a:endParaRPr>
          </a:p>
        </p:txBody>
      </p:sp>
      <p:sp>
        <p:nvSpPr>
          <p:cNvPr id="6" name="Content Placeholder 5">
            <a:extLst>
              <a:ext uri="{FF2B5EF4-FFF2-40B4-BE49-F238E27FC236}">
                <a16:creationId xmlns:a16="http://schemas.microsoft.com/office/drawing/2014/main" id="{EC15FAFF-D96F-5549-97C0-1F7ABFBB24FB}"/>
              </a:ext>
            </a:extLst>
          </p:cNvPr>
          <p:cNvSpPr>
            <a:spLocks noGrp="1"/>
          </p:cNvSpPr>
          <p:nvPr>
            <p:ph sz="quarter" idx="4"/>
          </p:nvPr>
        </p:nvSpPr>
        <p:spPr>
          <a:xfrm>
            <a:off x="6096000" y="1143888"/>
            <a:ext cx="5615438" cy="4752749"/>
          </a:xfrm>
        </p:spPr>
        <p:txBody>
          <a:bodyPr>
            <a:noAutofit/>
          </a:bodyPr>
          <a:lstStyle/>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Work and Family responsibilities: </a:t>
            </a:r>
            <a:r>
              <a:rPr lang="en-US" sz="1800" dirty="0">
                <a:solidFill>
                  <a:srgbClr val="000000"/>
                </a:solidFill>
                <a:effectLst/>
                <a:latin typeface="Segoe UI" panose="020B0502040204020203" pitchFamily="34" charset="0"/>
                <a:ea typeface="Times New Roman" panose="02020603050405020304" pitchFamily="18" charset="0"/>
              </a:rPr>
              <a:t>Balancing work with family obligations was another common challenge mentioned by respondents.</a:t>
            </a:r>
          </a:p>
          <a:p>
            <a:pPr marL="0" marR="0" lvl="0" indent="0">
              <a:spcBef>
                <a:spcPts val="0"/>
              </a:spcBef>
              <a:spcAft>
                <a:spcPts val="0"/>
              </a:spcAft>
              <a:buNone/>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Bias and discrimination: </a:t>
            </a:r>
            <a:r>
              <a:rPr lang="en-US" sz="1800" dirty="0">
                <a:solidFill>
                  <a:srgbClr val="000000"/>
                </a:solidFill>
                <a:effectLst/>
                <a:latin typeface="Segoe UI" panose="020B0502040204020203" pitchFamily="34" charset="0"/>
                <a:ea typeface="Times New Roman" panose="02020603050405020304" pitchFamily="18" charset="0"/>
              </a:rPr>
              <a:t>Some respondents reported experiencing bias and discrimination, which hindered their ability to start or grow their businesses.</a:t>
            </a:r>
          </a:p>
          <a:p>
            <a:pPr marL="342900" marR="0" lvl="0" indent="-342900">
              <a:spcBef>
                <a:spcPts val="0"/>
              </a:spcBef>
              <a:spcAft>
                <a:spcPts val="0"/>
              </a:spcAft>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1800" b="1" dirty="0">
                <a:solidFill>
                  <a:srgbClr val="000000"/>
                </a:solidFill>
                <a:effectLst/>
                <a:latin typeface="Segoe UI" panose="020B0502040204020203" pitchFamily="34" charset="0"/>
                <a:ea typeface="Times New Roman" panose="02020603050405020304" pitchFamily="18" charset="0"/>
              </a:rPr>
              <a:t>Other: </a:t>
            </a:r>
            <a:r>
              <a:rPr lang="en-US" sz="1800" dirty="0">
                <a:solidFill>
                  <a:srgbClr val="000000"/>
                </a:solidFill>
                <a:effectLst/>
                <a:latin typeface="Segoe UI" panose="020B0502040204020203" pitchFamily="34" charset="0"/>
                <a:ea typeface="Times New Roman" panose="02020603050405020304" pitchFamily="18" charset="0"/>
              </a:rPr>
              <a:t>Respondents identified not having any or not being aware of what they may be.</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91285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5500" i="0" kern="1200">
                <a:solidFill>
                  <a:schemeClr val="tx1"/>
                </a:solidFill>
                <a:latin typeface="+mj-lt"/>
                <a:ea typeface="+mj-ea"/>
                <a:cs typeface="+mj-cs"/>
              </a:rPr>
              <a:t>Would you like to be updated on how you can participate in this process moving forward?</a:t>
            </a:r>
          </a:p>
        </p:txBody>
      </p:sp>
    </p:spTree>
    <p:extLst>
      <p:ext uri="{BB962C8B-B14F-4D97-AF65-F5344CB8AC3E}">
        <p14:creationId xmlns:p14="http://schemas.microsoft.com/office/powerpoint/2010/main" val="18338121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84F4AADD-0516-4B7E-8B60-30842105CEBD}"/>
              </a:ext>
            </a:extLst>
          </p:cNvPr>
          <p:cNvGraphicFramePr>
            <a:graphicFrameLocks/>
          </p:cNvGraphicFramePr>
          <p:nvPr>
            <p:extLst>
              <p:ext uri="{D42A27DB-BD31-4B8C-83A1-F6EECF244321}">
                <p14:modId xmlns:p14="http://schemas.microsoft.com/office/powerpoint/2010/main" val="3450296134"/>
              </p:ext>
            </p:extLst>
          </p:nvPr>
        </p:nvGraphicFramePr>
        <p:xfrm>
          <a:off x="1"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63882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11500" i="0" kern="1200">
                <a:solidFill>
                  <a:schemeClr val="tx1"/>
                </a:solidFill>
                <a:latin typeface="+mj-lt"/>
                <a:ea typeface="+mj-ea"/>
                <a:cs typeface="+mj-cs"/>
              </a:rPr>
              <a:t>Questions?</a:t>
            </a:r>
          </a:p>
        </p:txBody>
      </p:sp>
    </p:spTree>
    <p:extLst>
      <p:ext uri="{BB962C8B-B14F-4D97-AF65-F5344CB8AC3E}">
        <p14:creationId xmlns:p14="http://schemas.microsoft.com/office/powerpoint/2010/main" val="380078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7C08BEC8-3306-4B56-8B7F-316202098D7A}"/>
              </a:ext>
            </a:extLst>
          </p:cNvPr>
          <p:cNvGraphicFramePr>
            <a:graphicFrameLocks/>
          </p:cNvGraphicFramePr>
          <p:nvPr>
            <p:extLst>
              <p:ext uri="{D42A27DB-BD31-4B8C-83A1-F6EECF244321}">
                <p14:modId xmlns:p14="http://schemas.microsoft.com/office/powerpoint/2010/main" val="213260502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8516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A28CDCB-DCFE-1DDD-7F90-922CFA0EC8B2}"/>
              </a:ext>
            </a:extLst>
          </p:cNvPr>
          <p:cNvSpPr txBox="1"/>
          <p:nvPr/>
        </p:nvSpPr>
        <p:spPr>
          <a:xfrm>
            <a:off x="3048000" y="3244334"/>
            <a:ext cx="6096000" cy="369332"/>
          </a:xfrm>
          <a:prstGeom prst="rect">
            <a:avLst/>
          </a:prstGeom>
          <a:noFill/>
        </p:spPr>
        <p:txBody>
          <a:bodyPr wrap="square">
            <a:spAutoFit/>
          </a:bodyPr>
          <a:lstStyle/>
          <a:p>
            <a:endParaRPr lang="en-US" dirty="0"/>
          </a:p>
        </p:txBody>
      </p:sp>
      <p:graphicFrame>
        <p:nvGraphicFramePr>
          <p:cNvPr id="6" name="Chart 5">
            <a:extLst>
              <a:ext uri="{FF2B5EF4-FFF2-40B4-BE49-F238E27FC236}">
                <a16:creationId xmlns:a16="http://schemas.microsoft.com/office/drawing/2014/main" id="{8A022FCD-334E-CA7C-BE82-27DB1762B121}"/>
              </a:ext>
            </a:extLst>
          </p:cNvPr>
          <p:cNvGraphicFramePr>
            <a:graphicFrameLocks/>
          </p:cNvGraphicFramePr>
          <p:nvPr>
            <p:extLst>
              <p:ext uri="{D42A27DB-BD31-4B8C-83A1-F6EECF244321}">
                <p14:modId xmlns:p14="http://schemas.microsoft.com/office/powerpoint/2010/main" val="2938946401"/>
              </p:ext>
            </p:extLst>
          </p:nvPr>
        </p:nvGraphicFramePr>
        <p:xfrm>
          <a:off x="-104775" y="-108466"/>
          <a:ext cx="12192000" cy="6857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7382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5500" i="0" kern="1200">
                <a:solidFill>
                  <a:schemeClr val="tx1"/>
                </a:solidFill>
                <a:latin typeface="+mj-lt"/>
                <a:ea typeface="+mj-ea"/>
                <a:cs typeface="+mj-cs"/>
              </a:rPr>
              <a:t>What is or are your occupations? (lit more than one, if applicable. If you’re in school, list “student”)</a:t>
            </a:r>
          </a:p>
        </p:txBody>
      </p:sp>
    </p:spTree>
    <p:extLst>
      <p:ext uri="{BB962C8B-B14F-4D97-AF65-F5344CB8AC3E}">
        <p14:creationId xmlns:p14="http://schemas.microsoft.com/office/powerpoint/2010/main" val="2455535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BC6D-2DE9-B372-C468-52C55258FE16}"/>
              </a:ext>
            </a:extLst>
          </p:cNvPr>
          <p:cNvSpPr>
            <a:spLocks noGrp="1"/>
          </p:cNvSpPr>
          <p:nvPr>
            <p:ph type="title"/>
          </p:nvPr>
        </p:nvSpPr>
        <p:spPr/>
        <p:txBody>
          <a:bodyPr/>
          <a:lstStyle/>
          <a:p>
            <a:r>
              <a:rPr lang="en-US" b="1" dirty="0"/>
              <a:t>Responses </a:t>
            </a:r>
            <a:r>
              <a:rPr lang="en-US" sz="2400" b="1" dirty="0"/>
              <a:t>(*N = 4,156)</a:t>
            </a:r>
            <a:endParaRPr lang="en-US" b="1" dirty="0"/>
          </a:p>
        </p:txBody>
      </p:sp>
      <p:sp>
        <p:nvSpPr>
          <p:cNvPr id="3" name="Content Placeholder 2">
            <a:extLst>
              <a:ext uri="{FF2B5EF4-FFF2-40B4-BE49-F238E27FC236}">
                <a16:creationId xmlns:a16="http://schemas.microsoft.com/office/drawing/2014/main" id="{38F5321F-1B5C-A5ED-5277-DA94582F88FD}"/>
              </a:ext>
            </a:extLst>
          </p:cNvPr>
          <p:cNvSpPr>
            <a:spLocks noGrp="1"/>
          </p:cNvSpPr>
          <p:nvPr>
            <p:ph sz="half" idx="2"/>
          </p:nvPr>
        </p:nvSpPr>
        <p:spPr>
          <a:xfrm>
            <a:off x="218364" y="1436914"/>
            <a:ext cx="5779211" cy="4752749"/>
          </a:xfrm>
        </p:spPr>
        <p:txBody>
          <a:bodyPr>
            <a:normAutofit fontScale="25000" lnSpcReduction="20000"/>
          </a:bodyPr>
          <a:lstStyle/>
          <a:p>
            <a:pPr marL="342900" marR="0" lvl="0" indent="-342900">
              <a:spcBef>
                <a:spcPts val="0"/>
              </a:spcBef>
              <a:spcAft>
                <a:spcPts val="0"/>
              </a:spcAft>
              <a:tabLst>
                <a:tab pos="457200" algn="l"/>
              </a:tabLst>
            </a:pPr>
            <a:r>
              <a:rPr lang="en-US" sz="8000" b="1" dirty="0">
                <a:solidFill>
                  <a:srgbClr val="000000"/>
                </a:solidFill>
                <a:effectLst/>
                <a:latin typeface="Segoe UI" panose="020B0502040204020203" pitchFamily="34" charset="0"/>
                <a:ea typeface="Times New Roman" panose="02020603050405020304" pitchFamily="18" charset="0"/>
              </a:rPr>
              <a:t>Students</a:t>
            </a:r>
            <a:r>
              <a:rPr lang="en-US" sz="8000" dirty="0">
                <a:solidFill>
                  <a:srgbClr val="000000"/>
                </a:solidFill>
                <a:effectLst/>
                <a:latin typeface="Segoe UI" panose="020B0502040204020203" pitchFamily="34" charset="0"/>
                <a:ea typeface="Times New Roman" panose="02020603050405020304" pitchFamily="18" charset="0"/>
              </a:rPr>
              <a:t>: Largest representation</a:t>
            </a:r>
          </a:p>
          <a:p>
            <a:pPr marL="0" marR="0" lvl="0" indent="0">
              <a:spcBef>
                <a:spcPts val="0"/>
              </a:spcBef>
              <a:spcAft>
                <a:spcPts val="0"/>
              </a:spcAft>
              <a:buNone/>
              <a:tabLst>
                <a:tab pos="457200" algn="l"/>
              </a:tabLst>
            </a:pPr>
            <a:endParaRPr lang="en-US" sz="8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8000" b="1" dirty="0">
                <a:solidFill>
                  <a:srgbClr val="000000"/>
                </a:solidFill>
                <a:effectLst/>
                <a:latin typeface="Segoe UI" panose="020B0502040204020203" pitchFamily="34" charset="0"/>
                <a:ea typeface="Times New Roman" panose="02020603050405020304" pitchFamily="18" charset="0"/>
              </a:rPr>
              <a:t>Homemakers/Housewives/Ama de Casa</a:t>
            </a:r>
            <a:r>
              <a:rPr lang="en-US" sz="8000" dirty="0">
                <a:solidFill>
                  <a:srgbClr val="000000"/>
                </a:solidFill>
                <a:effectLst/>
                <a:latin typeface="Segoe UI" panose="020B0502040204020203" pitchFamily="34" charset="0"/>
                <a:ea typeface="Times New Roman" panose="02020603050405020304" pitchFamily="18" charset="0"/>
              </a:rPr>
              <a:t>: Respondents indicated they manage their households full-time.</a:t>
            </a:r>
          </a:p>
          <a:p>
            <a:pPr marL="0" marR="0" lvl="0" indent="0">
              <a:spcBef>
                <a:spcPts val="0"/>
              </a:spcBef>
              <a:spcAft>
                <a:spcPts val="0"/>
              </a:spcAft>
              <a:buNone/>
              <a:tabLst>
                <a:tab pos="457200" algn="l"/>
              </a:tabLst>
            </a:pPr>
            <a:endParaRPr lang="en-US" sz="8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8000" b="1" dirty="0">
                <a:solidFill>
                  <a:srgbClr val="000000"/>
                </a:solidFill>
                <a:effectLst/>
                <a:latin typeface="Segoe UI" panose="020B0502040204020203" pitchFamily="34" charset="0"/>
                <a:ea typeface="Times New Roman" panose="02020603050405020304" pitchFamily="18" charset="0"/>
              </a:rPr>
              <a:t>Retired</a:t>
            </a:r>
            <a:r>
              <a:rPr lang="en-US" sz="8000" dirty="0">
                <a:solidFill>
                  <a:srgbClr val="000000"/>
                </a:solidFill>
                <a:effectLst/>
                <a:latin typeface="Segoe UI" panose="020B0502040204020203" pitchFamily="34" charset="0"/>
                <a:ea typeface="Times New Roman" panose="02020603050405020304" pitchFamily="18" charset="0"/>
              </a:rPr>
              <a:t>: Population indicating having left the workforce</a:t>
            </a:r>
          </a:p>
          <a:p>
            <a:pPr marL="0" marR="0" lvl="0" indent="0">
              <a:spcBef>
                <a:spcPts val="0"/>
              </a:spcBef>
              <a:spcAft>
                <a:spcPts val="0"/>
              </a:spcAft>
              <a:buNone/>
              <a:tabLst>
                <a:tab pos="457200" algn="l"/>
              </a:tabLst>
            </a:pPr>
            <a:endParaRPr lang="en-US" sz="8000" dirty="0">
              <a:solidFill>
                <a:srgbClr val="000000"/>
              </a:solidFill>
              <a:latin typeface="Segoe UI" panose="020B0502040204020203" pitchFamily="34" charset="0"/>
              <a:ea typeface="Times New Roman" panose="02020603050405020304" pitchFamily="18" charset="0"/>
            </a:endParaRPr>
          </a:p>
          <a:p>
            <a:pPr marL="342900" marR="0" lvl="0" indent="-342900">
              <a:spcBef>
                <a:spcPts val="0"/>
              </a:spcBef>
              <a:spcAft>
                <a:spcPts val="0"/>
              </a:spcAft>
              <a:tabLst>
                <a:tab pos="457200" algn="l"/>
              </a:tabLst>
            </a:pPr>
            <a:r>
              <a:rPr lang="en-US" sz="8000" b="1" dirty="0">
                <a:solidFill>
                  <a:srgbClr val="000000"/>
                </a:solidFill>
                <a:effectLst/>
                <a:latin typeface="Segoe UI" panose="020B0502040204020203" pitchFamily="34" charset="0"/>
                <a:ea typeface="Times New Roman" panose="02020603050405020304" pitchFamily="18" charset="0"/>
              </a:rPr>
              <a:t>Non-Profit Sector</a:t>
            </a:r>
            <a:r>
              <a:rPr lang="en-US" sz="8000" dirty="0">
                <a:solidFill>
                  <a:srgbClr val="000000"/>
                </a:solidFill>
                <a:effectLst/>
                <a:latin typeface="Segoe UI" panose="020B0502040204020203" pitchFamily="34" charset="0"/>
                <a:ea typeface="Times New Roman" panose="02020603050405020304" pitchFamily="18" charset="0"/>
              </a:rPr>
              <a:t>: Roles included Non-Profit Administration, Program Director, Program Manager, Project Coordinator, and Case Manager.</a:t>
            </a:r>
          </a:p>
          <a:p>
            <a:pPr marL="0" marR="0" lvl="0" indent="0">
              <a:spcBef>
                <a:spcPts val="0"/>
              </a:spcBef>
              <a:spcAft>
                <a:spcPts val="0"/>
              </a:spcAft>
              <a:buNone/>
              <a:tabLst>
                <a:tab pos="457200" algn="l"/>
              </a:tabLst>
            </a:pPr>
            <a:endParaRPr lang="en-US" sz="8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8000" b="1" dirty="0">
                <a:solidFill>
                  <a:srgbClr val="000000"/>
                </a:solidFill>
                <a:effectLst/>
                <a:latin typeface="Segoe UI" panose="020B0502040204020203" pitchFamily="34" charset="0"/>
                <a:ea typeface="Times New Roman" panose="02020603050405020304" pitchFamily="18" charset="0"/>
              </a:rPr>
              <a:t>Health and Education Professionals</a:t>
            </a:r>
            <a:r>
              <a:rPr lang="en-US" sz="8000" dirty="0">
                <a:solidFill>
                  <a:srgbClr val="000000"/>
                </a:solidFill>
                <a:effectLst/>
                <a:latin typeface="Segoe UI" panose="020B0502040204020203" pitchFamily="34" charset="0"/>
                <a:ea typeface="Times New Roman" panose="02020603050405020304" pitchFamily="18" charset="0"/>
              </a:rPr>
              <a:t>: Roles included Mental Health Professional, Community Health Worker, Health Educator, Therapist, Nurse, Pharmacist, Teacher, College Professor, Instructor).</a:t>
            </a:r>
            <a:endParaRPr lang="en-US" sz="8000" dirty="0">
              <a:effectLst/>
              <a:latin typeface="Times New Roman" panose="02020603050405020304" pitchFamily="18" charset="0"/>
              <a:ea typeface="Times New Roman" panose="02020603050405020304" pitchFamily="18" charset="0"/>
            </a:endParaRPr>
          </a:p>
          <a:p>
            <a:endParaRPr lang="en-US" dirty="0"/>
          </a:p>
        </p:txBody>
      </p:sp>
      <p:sp>
        <p:nvSpPr>
          <p:cNvPr id="6" name="Content Placeholder 5">
            <a:extLst>
              <a:ext uri="{FF2B5EF4-FFF2-40B4-BE49-F238E27FC236}">
                <a16:creationId xmlns:a16="http://schemas.microsoft.com/office/drawing/2014/main" id="{EC15FAFF-D96F-5549-97C0-1F7ABFBB24FB}"/>
              </a:ext>
            </a:extLst>
          </p:cNvPr>
          <p:cNvSpPr>
            <a:spLocks noGrp="1"/>
          </p:cNvSpPr>
          <p:nvPr>
            <p:ph sz="quarter" idx="4"/>
          </p:nvPr>
        </p:nvSpPr>
        <p:spPr>
          <a:xfrm>
            <a:off x="6172200" y="1436913"/>
            <a:ext cx="5592170" cy="4752749"/>
          </a:xfrm>
        </p:spPr>
        <p:txBody>
          <a:bodyPr>
            <a:normAutofit fontScale="25000" lnSpcReduction="20000"/>
          </a:bodyPr>
          <a:lstStyle/>
          <a:p>
            <a:pPr marL="342900" marR="0" lvl="0" indent="-342900">
              <a:spcBef>
                <a:spcPts val="0"/>
              </a:spcBef>
              <a:spcAft>
                <a:spcPts val="0"/>
              </a:spcAft>
              <a:tabLst>
                <a:tab pos="457200" algn="l"/>
              </a:tabLst>
            </a:pPr>
            <a:r>
              <a:rPr lang="en-US" sz="8000" b="1" dirty="0">
                <a:solidFill>
                  <a:srgbClr val="000000"/>
                </a:solidFill>
                <a:effectLst/>
                <a:latin typeface="Segoe UI" panose="020B0502040204020203" pitchFamily="34" charset="0"/>
                <a:ea typeface="Times New Roman" panose="02020603050405020304" pitchFamily="18" charset="0"/>
              </a:rPr>
              <a:t>Service Industry and Sales</a:t>
            </a:r>
            <a:r>
              <a:rPr lang="en-US" sz="8000" dirty="0">
                <a:solidFill>
                  <a:srgbClr val="000000"/>
                </a:solidFill>
                <a:effectLst/>
                <a:latin typeface="Segoe UI" panose="020B0502040204020203" pitchFamily="34" charset="0"/>
                <a:ea typeface="Times New Roman" panose="02020603050405020304" pitchFamily="18" charset="0"/>
              </a:rPr>
              <a:t>: Roles included service industry, including roles like Sales Associate, Store Manager, District Sales Manager, and roles in food service and retail.</a:t>
            </a:r>
          </a:p>
          <a:p>
            <a:pPr marL="0" marR="0" lvl="0" indent="0">
              <a:spcBef>
                <a:spcPts val="0"/>
              </a:spcBef>
              <a:spcAft>
                <a:spcPts val="0"/>
              </a:spcAft>
              <a:buNone/>
              <a:tabLst>
                <a:tab pos="457200" algn="l"/>
              </a:tabLst>
            </a:pPr>
            <a:endParaRPr lang="en-US" sz="8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8000" b="1" dirty="0">
                <a:solidFill>
                  <a:srgbClr val="000000"/>
                </a:solidFill>
                <a:effectLst/>
                <a:latin typeface="Segoe UI" panose="020B0502040204020203" pitchFamily="34" charset="0"/>
                <a:ea typeface="Times New Roman" panose="02020603050405020304" pitchFamily="18" charset="0"/>
              </a:rPr>
              <a:t>Administrative Roles</a:t>
            </a:r>
            <a:r>
              <a:rPr lang="en-US" sz="8000" dirty="0">
                <a:solidFill>
                  <a:srgbClr val="000000"/>
                </a:solidFill>
                <a:effectLst/>
                <a:latin typeface="Segoe UI" panose="020B0502040204020203" pitchFamily="34" charset="0"/>
                <a:ea typeface="Times New Roman" panose="02020603050405020304" pitchFamily="18" charset="0"/>
              </a:rPr>
              <a:t>: Roles included Administrative Assistant, HR Coordinator, and Secretary.</a:t>
            </a:r>
          </a:p>
          <a:p>
            <a:pPr marL="0" marR="0" lvl="0" indent="0">
              <a:spcBef>
                <a:spcPts val="0"/>
              </a:spcBef>
              <a:spcAft>
                <a:spcPts val="0"/>
              </a:spcAft>
              <a:buNone/>
              <a:tabLst>
                <a:tab pos="457200" algn="l"/>
              </a:tabLst>
            </a:pPr>
            <a:endParaRPr lang="en-US" sz="8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8000" b="1" dirty="0">
                <a:solidFill>
                  <a:srgbClr val="000000"/>
                </a:solidFill>
                <a:effectLst/>
                <a:latin typeface="Segoe UI" panose="020B0502040204020203" pitchFamily="34" charset="0"/>
                <a:ea typeface="Times New Roman" panose="02020603050405020304" pitchFamily="18" charset="0"/>
              </a:rPr>
              <a:t>Self-Employed and Small Business Owners</a:t>
            </a:r>
          </a:p>
          <a:p>
            <a:pPr marL="0" marR="0" lvl="0" indent="0">
              <a:spcBef>
                <a:spcPts val="0"/>
              </a:spcBef>
              <a:spcAft>
                <a:spcPts val="0"/>
              </a:spcAft>
              <a:buNone/>
              <a:tabLst>
                <a:tab pos="457200" algn="l"/>
              </a:tabLst>
            </a:pPr>
            <a:endParaRPr lang="en-US" sz="8000" b="1" dirty="0">
              <a:solidFill>
                <a:srgbClr val="000000"/>
              </a:solidFill>
              <a:latin typeface="Segoe UI" panose="020B0502040204020203" pitchFamily="34" charset="0"/>
              <a:ea typeface="Times New Roman" panose="02020603050405020304" pitchFamily="18" charset="0"/>
            </a:endParaRPr>
          </a:p>
          <a:p>
            <a:pPr marL="342900" marR="0" lvl="0" indent="-342900">
              <a:spcBef>
                <a:spcPts val="0"/>
              </a:spcBef>
              <a:spcAft>
                <a:spcPts val="0"/>
              </a:spcAft>
              <a:tabLst>
                <a:tab pos="457200" algn="l"/>
              </a:tabLst>
            </a:pPr>
            <a:r>
              <a:rPr lang="en-US" sz="8000" b="1" dirty="0">
                <a:solidFill>
                  <a:srgbClr val="000000"/>
                </a:solidFill>
                <a:effectLst/>
                <a:latin typeface="Segoe UI" panose="020B0502040204020203" pitchFamily="34" charset="0"/>
                <a:ea typeface="Times New Roman" panose="02020603050405020304" pitchFamily="18" charset="0"/>
              </a:rPr>
              <a:t>Blue Collar Jobs</a:t>
            </a:r>
            <a:r>
              <a:rPr lang="en-US" sz="8000" b="1" dirty="0">
                <a:solidFill>
                  <a:srgbClr val="000000"/>
                </a:solidFill>
                <a:latin typeface="Segoe UI" panose="020B0502040204020203" pitchFamily="34" charset="0"/>
                <a:ea typeface="Times New Roman" panose="02020603050405020304" pitchFamily="18" charset="0"/>
              </a:rPr>
              <a:t>: </a:t>
            </a:r>
            <a:r>
              <a:rPr lang="en-US" sz="8000" dirty="0">
                <a:solidFill>
                  <a:srgbClr val="000000"/>
                </a:solidFill>
                <a:latin typeface="Segoe UI" panose="020B0502040204020203" pitchFamily="34" charset="0"/>
              </a:rPr>
              <a:t>Roles included </a:t>
            </a:r>
            <a:r>
              <a:rPr lang="en-US" sz="8000" dirty="0">
                <a:solidFill>
                  <a:srgbClr val="000000"/>
                </a:solidFill>
                <a:effectLst/>
                <a:latin typeface="Segoe UI" panose="020B0502040204020203" pitchFamily="34" charset="0"/>
                <a:ea typeface="Times New Roman" panose="02020603050405020304" pitchFamily="18" charset="0"/>
              </a:rPr>
              <a:t>Painter, Mechanic, Assembler, Warehouse worker, and Construction worker.</a:t>
            </a:r>
          </a:p>
          <a:p>
            <a:pPr marL="0" marR="0" lvl="0" indent="0">
              <a:spcBef>
                <a:spcPts val="0"/>
              </a:spcBef>
              <a:spcAft>
                <a:spcPts val="0"/>
              </a:spcAft>
              <a:buNone/>
              <a:tabLst>
                <a:tab pos="457200" algn="l"/>
              </a:tabLst>
            </a:pPr>
            <a:endParaRPr lang="en-US" sz="8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8000" b="1" dirty="0">
                <a:solidFill>
                  <a:srgbClr val="000000"/>
                </a:solidFill>
                <a:effectLst/>
                <a:latin typeface="Segoe UI" panose="020B0502040204020203" pitchFamily="34" charset="0"/>
                <a:ea typeface="Times New Roman" panose="02020603050405020304" pitchFamily="18" charset="0"/>
              </a:rPr>
              <a:t>Unemployed/Not Working</a:t>
            </a:r>
          </a:p>
          <a:p>
            <a:pPr marL="0" marR="0" lvl="0" indent="0">
              <a:spcBef>
                <a:spcPts val="0"/>
              </a:spcBef>
              <a:spcAft>
                <a:spcPts val="0"/>
              </a:spcAft>
              <a:buNone/>
              <a:tabLst>
                <a:tab pos="457200" algn="l"/>
              </a:tabLst>
            </a:pPr>
            <a:endParaRPr lang="en-US" sz="8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8000" b="1" dirty="0">
                <a:solidFill>
                  <a:srgbClr val="000000"/>
                </a:solidFill>
                <a:effectLst/>
                <a:latin typeface="Segoe UI" panose="020B0502040204020203" pitchFamily="34" charset="0"/>
                <a:ea typeface="Times New Roman" panose="02020603050405020304" pitchFamily="18" charset="0"/>
              </a:rPr>
              <a:t>Other Roles</a:t>
            </a:r>
            <a:r>
              <a:rPr lang="en-US" sz="8000" dirty="0">
                <a:solidFill>
                  <a:srgbClr val="000000"/>
                </a:solidFill>
                <a:effectLst/>
                <a:latin typeface="Segoe UI" panose="020B0502040204020203" pitchFamily="34" charset="0"/>
                <a:ea typeface="Times New Roman" panose="02020603050405020304" pitchFamily="18" charset="0"/>
              </a:rPr>
              <a:t>: Roles included Attorney, Engineer, Graphic Designer, Real </a:t>
            </a:r>
            <a:r>
              <a:rPr lang="en-US" sz="8000" dirty="0">
                <a:solidFill>
                  <a:srgbClr val="000000"/>
                </a:solidFill>
                <a:latin typeface="Segoe UI" panose="020B0502040204020203" pitchFamily="34" charset="0"/>
              </a:rPr>
              <a:t>Estate Agent, and many more.</a:t>
            </a:r>
          </a:p>
          <a:p>
            <a:endParaRPr lang="en-US" dirty="0"/>
          </a:p>
        </p:txBody>
      </p:sp>
    </p:spTree>
    <p:extLst>
      <p:ext uri="{BB962C8B-B14F-4D97-AF65-F5344CB8AC3E}">
        <p14:creationId xmlns:p14="http://schemas.microsoft.com/office/powerpoint/2010/main" val="21230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5D305-9D6E-79E7-D617-281B137E644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4600" i="0" kern="1200">
                <a:solidFill>
                  <a:schemeClr val="tx1"/>
                </a:solidFill>
                <a:latin typeface="+mj-lt"/>
                <a:ea typeface="+mj-ea"/>
                <a:cs typeface="+mj-cs"/>
              </a:rPr>
              <a:t>Select your top 3 solutions to ensure that there are accessible high- quality jobs for the most economically disadvantaged individuals and families.</a:t>
            </a:r>
          </a:p>
        </p:txBody>
      </p:sp>
    </p:spTree>
    <p:extLst>
      <p:ext uri="{BB962C8B-B14F-4D97-AF65-F5344CB8AC3E}">
        <p14:creationId xmlns:p14="http://schemas.microsoft.com/office/powerpoint/2010/main" val="3750780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295</TotalTime>
  <Words>6976</Words>
  <Application>Microsoft Office PowerPoint</Application>
  <PresentationFormat>Widescreen</PresentationFormat>
  <Paragraphs>404</Paragraphs>
  <Slides>44</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Calibri Light</vt:lpstr>
      <vt:lpstr>Segoe UI</vt:lpstr>
      <vt:lpstr>Symbol</vt:lpstr>
      <vt:lpstr>Times New Roman</vt:lpstr>
      <vt:lpstr>Office Theme</vt:lpstr>
      <vt:lpstr>Orange County CERF Coordination Survey Findings</vt:lpstr>
      <vt:lpstr>PowerPoint Presentation</vt:lpstr>
      <vt:lpstr>PowerPoint Presentation</vt:lpstr>
      <vt:lpstr>PowerPoint Presentation</vt:lpstr>
      <vt:lpstr>PowerPoint Presentation</vt:lpstr>
      <vt:lpstr>PowerPoint Presentation</vt:lpstr>
      <vt:lpstr>What is or are your occupations? (lit more than one, if applicable. If you’re in school, list “student”)</vt:lpstr>
      <vt:lpstr>Responses (*N = 4,156)</vt:lpstr>
      <vt:lpstr>Select your top 3 solutions to ensure that there are accessible high- quality jobs for the most economically disadvantaged individuals and families.</vt:lpstr>
      <vt:lpstr>PowerPoint Presentation</vt:lpstr>
      <vt:lpstr>“Other” Responses (*N = 90)</vt:lpstr>
      <vt:lpstr>Select your top 3 solutions for increasing health equity in Orange County.</vt:lpstr>
      <vt:lpstr>PowerPoint Presentation</vt:lpstr>
      <vt:lpstr>“Other” Responses (*N = 96)</vt:lpstr>
      <vt:lpstr>Select your top 3 solutions for increasing environmental equity in Orange County.</vt:lpstr>
      <vt:lpstr>PowerPoint Presentation</vt:lpstr>
      <vt:lpstr>“Other” Responses (*N = 78)</vt:lpstr>
      <vt:lpstr>What strategies would you recommend for growing Orange County's economy in a more equitable way?</vt:lpstr>
      <vt:lpstr>Responses (*N = 4,523)</vt:lpstr>
      <vt:lpstr>What would your life be like if Orange County had a "High Road" economy?</vt:lpstr>
      <vt:lpstr>Responses (*N = 2,710)</vt:lpstr>
      <vt:lpstr>Please select the 3 most important goals in making your High Road economy vision a reality in Orange County.</vt:lpstr>
      <vt:lpstr>PowerPoint Presentation</vt:lpstr>
      <vt:lpstr>“Other” Responses (*N = 122)</vt:lpstr>
      <vt:lpstr>Is there anything else that you would like to share about achieving a High Road economy? For example, are there any current partnerships, projects, and/or programs that you're aware of that are already achieving a High Road Economy?</vt:lpstr>
      <vt:lpstr>Responses (*N = 1,712)</vt:lpstr>
      <vt:lpstr>What industries do you think are most important to support/grow in Orange County in order to provide high-quality future jobs for the community?</vt:lpstr>
      <vt:lpstr>PowerPoint Presentation</vt:lpstr>
      <vt:lpstr>“Other” Responses (*N = 57)</vt:lpstr>
      <vt:lpstr>What are the main barriers restricting you/members of your community from accessing training opportunities in Orange County?</vt:lpstr>
      <vt:lpstr>PowerPoint Presentation</vt:lpstr>
      <vt:lpstr>Are there underinvested occupations or talents in your community that, with additional support, could develop into high-quality jobs?</vt:lpstr>
      <vt:lpstr>PowerPoint Presentation</vt:lpstr>
      <vt:lpstr>If yes, which occupations or talents are they?</vt:lpstr>
      <vt:lpstr>Responses (*N = 1,073)</vt:lpstr>
      <vt:lpstr>Have you ever thought about starting your own business?</vt:lpstr>
      <vt:lpstr>PowerPoint Presentation</vt:lpstr>
      <vt:lpstr>If yes, what happened to your business?</vt:lpstr>
      <vt:lpstr>Responses (*N = 629)</vt:lpstr>
      <vt:lpstr>What is the biggest barrier you experienced in starting a business?</vt:lpstr>
      <vt:lpstr>Responses (*N = 1,712)</vt:lpstr>
      <vt:lpstr>Would you like to be updated on how you can participate in this process moving forward?</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industries do you think are most important to support/grow in Orange County in order to provide high-quality future jobs for the community?</dc:title>
  <dc:creator>Bishop, Christopher</dc:creator>
  <cp:lastModifiedBy>Bishop, Christopher</cp:lastModifiedBy>
  <cp:revision>46</cp:revision>
  <dcterms:created xsi:type="dcterms:W3CDTF">2023-10-05T04:37:27Z</dcterms:created>
  <dcterms:modified xsi:type="dcterms:W3CDTF">2023-10-17T21:48:16Z</dcterms:modified>
</cp:coreProperties>
</file>